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906000" cy="6858000" type="A4"/>
  <p:notesSz cx="9144000" cy="6858000"/>
  <p:defaultTextStyle>
    <a:defPPr>
      <a:defRPr lang="es-ES"/>
    </a:defPPr>
    <a:lvl1pPr marL="0" algn="l" defTabSz="957816" rtl="0" eaLnBrk="1" latinLnBrk="0" hangingPunct="1">
      <a:defRPr sz="1900" kern="1200">
        <a:solidFill>
          <a:schemeClr val="tx1"/>
        </a:solidFill>
        <a:latin typeface="+mn-lt"/>
        <a:ea typeface="+mn-ea"/>
        <a:cs typeface="+mn-cs"/>
      </a:defRPr>
    </a:lvl1pPr>
    <a:lvl2pPr marL="478908" algn="l" defTabSz="957816" rtl="0" eaLnBrk="1" latinLnBrk="0" hangingPunct="1">
      <a:defRPr sz="1900" kern="1200">
        <a:solidFill>
          <a:schemeClr val="tx1"/>
        </a:solidFill>
        <a:latin typeface="+mn-lt"/>
        <a:ea typeface="+mn-ea"/>
        <a:cs typeface="+mn-cs"/>
      </a:defRPr>
    </a:lvl2pPr>
    <a:lvl3pPr marL="957816" algn="l" defTabSz="957816" rtl="0" eaLnBrk="1" latinLnBrk="0" hangingPunct="1">
      <a:defRPr sz="1900" kern="1200">
        <a:solidFill>
          <a:schemeClr val="tx1"/>
        </a:solidFill>
        <a:latin typeface="+mn-lt"/>
        <a:ea typeface="+mn-ea"/>
        <a:cs typeface="+mn-cs"/>
      </a:defRPr>
    </a:lvl3pPr>
    <a:lvl4pPr marL="1436724" algn="l" defTabSz="957816" rtl="0" eaLnBrk="1" latinLnBrk="0" hangingPunct="1">
      <a:defRPr sz="1900" kern="1200">
        <a:solidFill>
          <a:schemeClr val="tx1"/>
        </a:solidFill>
        <a:latin typeface="+mn-lt"/>
        <a:ea typeface="+mn-ea"/>
        <a:cs typeface="+mn-cs"/>
      </a:defRPr>
    </a:lvl4pPr>
    <a:lvl5pPr marL="1915631" algn="l" defTabSz="957816" rtl="0" eaLnBrk="1" latinLnBrk="0" hangingPunct="1">
      <a:defRPr sz="1900" kern="1200">
        <a:solidFill>
          <a:schemeClr val="tx1"/>
        </a:solidFill>
        <a:latin typeface="+mn-lt"/>
        <a:ea typeface="+mn-ea"/>
        <a:cs typeface="+mn-cs"/>
      </a:defRPr>
    </a:lvl5pPr>
    <a:lvl6pPr marL="2394539" algn="l" defTabSz="957816" rtl="0" eaLnBrk="1" latinLnBrk="0" hangingPunct="1">
      <a:defRPr sz="1900" kern="1200">
        <a:solidFill>
          <a:schemeClr val="tx1"/>
        </a:solidFill>
        <a:latin typeface="+mn-lt"/>
        <a:ea typeface="+mn-ea"/>
        <a:cs typeface="+mn-cs"/>
      </a:defRPr>
    </a:lvl6pPr>
    <a:lvl7pPr marL="2873447" algn="l" defTabSz="957816" rtl="0" eaLnBrk="1" latinLnBrk="0" hangingPunct="1">
      <a:defRPr sz="1900" kern="1200">
        <a:solidFill>
          <a:schemeClr val="tx1"/>
        </a:solidFill>
        <a:latin typeface="+mn-lt"/>
        <a:ea typeface="+mn-ea"/>
        <a:cs typeface="+mn-cs"/>
      </a:defRPr>
    </a:lvl7pPr>
    <a:lvl8pPr marL="3352355" algn="l" defTabSz="957816" rtl="0" eaLnBrk="1" latinLnBrk="0" hangingPunct="1">
      <a:defRPr sz="1900" kern="1200">
        <a:solidFill>
          <a:schemeClr val="tx1"/>
        </a:solidFill>
        <a:latin typeface="+mn-lt"/>
        <a:ea typeface="+mn-ea"/>
        <a:cs typeface="+mn-cs"/>
      </a:defRPr>
    </a:lvl8pPr>
    <a:lvl9pPr marL="3831263" algn="l" defTabSz="957816" rtl="0" eaLnBrk="1" latinLnBrk="0" hangingPunct="1">
      <a:defRPr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68" autoAdjust="0"/>
    <p:restoredTop sz="94660"/>
  </p:normalViewPr>
  <p:slideViewPr>
    <p:cSldViewPr>
      <p:cViewPr varScale="1">
        <p:scale>
          <a:sx n="68" d="100"/>
          <a:sy n="68" d="100"/>
        </p:scale>
        <p:origin x="-96" y="-888"/>
      </p:cViewPr>
      <p:guideLst>
        <p:guide orient="horz" pos="2160"/>
        <p:guide pos="312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84C6E6AB-FBDB-4AE6-8E77-E33C01000998}" type="datetimeFigureOut">
              <a:rPr lang="es-ES" smtClean="0"/>
              <a:t>21/08/2012</a:t>
            </a:fld>
            <a:endParaRPr lang="es-ES"/>
          </a:p>
        </p:txBody>
      </p:sp>
      <p:sp>
        <p:nvSpPr>
          <p:cNvPr id="4" name="3 Marcador de pie de página"/>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43A917BF-FE5D-43BE-9854-5D68A89EDD4D}" type="slidenum">
              <a:rPr lang="es-ES" smtClean="0"/>
              <a:t>‹Nº›</a:t>
            </a:fld>
            <a:endParaRPr lang="es-E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42950" y="2130426"/>
            <a:ext cx="84201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AD55EBC-B8B0-483C-BA8F-92B67BF1D118}" type="datetimeFigureOut">
              <a:rPr lang="es-ES" smtClean="0"/>
              <a:t>21/08/2012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67F2EA8-8EA0-440C-A1EF-D49A8E18A9E5}"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AD55EBC-B8B0-483C-BA8F-92B67BF1D118}" type="datetimeFigureOut">
              <a:rPr lang="es-ES" smtClean="0"/>
              <a:t>21/08/2012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67F2EA8-8EA0-440C-A1EF-D49A8E18A9E5}"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0055623" y="384175"/>
            <a:ext cx="3119702" cy="8193088"/>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93076" y="384175"/>
            <a:ext cx="9197446" cy="819308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AD55EBC-B8B0-483C-BA8F-92B67BF1D118}" type="datetimeFigureOut">
              <a:rPr lang="es-ES" smtClean="0"/>
              <a:t>21/08/2012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67F2EA8-8EA0-440C-A1EF-D49A8E18A9E5}"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AD55EBC-B8B0-483C-BA8F-92B67BF1D118}" type="datetimeFigureOut">
              <a:rPr lang="es-ES" smtClean="0"/>
              <a:t>21/08/2012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67F2EA8-8EA0-440C-A1EF-D49A8E18A9E5}"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82506" y="4406901"/>
            <a:ext cx="8420100" cy="1362075"/>
          </a:xfrm>
        </p:spPr>
        <p:txBody>
          <a:bodyPr anchor="t"/>
          <a:lstStyle>
            <a:lvl1pPr algn="l">
              <a:defRPr sz="42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AD55EBC-B8B0-483C-BA8F-92B67BF1D118}" type="datetimeFigureOut">
              <a:rPr lang="es-ES" smtClean="0"/>
              <a:t>21/08/2012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67F2EA8-8EA0-440C-A1EF-D49A8E18A9E5}"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93077"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7016751" y="2239963"/>
            <a:ext cx="6158574" cy="633730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3AD55EBC-B8B0-483C-BA8F-92B67BF1D118}" type="datetimeFigureOut">
              <a:rPr lang="es-ES" smtClean="0"/>
              <a:t>21/08/2012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67F2EA8-8EA0-440C-A1EF-D49A8E18A9E5}"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9154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3AD55EBC-B8B0-483C-BA8F-92B67BF1D118}" type="datetimeFigureOut">
              <a:rPr lang="es-ES" smtClean="0"/>
              <a:t>21/08/2012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B67F2EA8-8EA0-440C-A1EF-D49A8E18A9E5}"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3AD55EBC-B8B0-483C-BA8F-92B67BF1D118}" type="datetimeFigureOut">
              <a:rPr lang="es-ES" smtClean="0"/>
              <a:t>21/08/2012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67F2EA8-8EA0-440C-A1EF-D49A8E18A9E5}"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AD55EBC-B8B0-483C-BA8F-92B67BF1D118}" type="datetimeFigureOut">
              <a:rPr lang="es-ES" smtClean="0"/>
              <a:t>21/08/2012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67F2EA8-8EA0-440C-A1EF-D49A8E18A9E5}"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5301" y="273050"/>
            <a:ext cx="3259006" cy="1162050"/>
          </a:xfrm>
        </p:spPr>
        <p:txBody>
          <a:bodyPr anchor="b"/>
          <a:lstStyle>
            <a:lvl1pPr algn="l">
              <a:defRPr sz="21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AD55EBC-B8B0-483C-BA8F-92B67BF1D118}" type="datetimeFigureOut">
              <a:rPr lang="es-ES" smtClean="0"/>
              <a:t>21/08/2012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67F2EA8-8EA0-440C-A1EF-D49A8E18A9E5}"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41645" y="4800600"/>
            <a:ext cx="5943600" cy="566738"/>
          </a:xfrm>
        </p:spPr>
        <p:txBody>
          <a:bodyPr anchor="b"/>
          <a:lstStyle>
            <a:lvl1pPr algn="l">
              <a:defRPr sz="21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lang="es-ES"/>
          </a:p>
        </p:txBody>
      </p:sp>
      <p:sp>
        <p:nvSpPr>
          <p:cNvPr id="4" name="3 Marcador de texto"/>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AD55EBC-B8B0-483C-BA8F-92B67BF1D118}" type="datetimeFigureOut">
              <a:rPr lang="es-ES" smtClean="0"/>
              <a:t>21/08/2012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67F2EA8-8EA0-440C-A1EF-D49A8E18A9E5}"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3AD55EBC-B8B0-483C-BA8F-92B67BF1D118}" type="datetimeFigureOut">
              <a:rPr lang="es-ES" smtClean="0"/>
              <a:t>21/08/2012</a:t>
            </a:fld>
            <a:endParaRPr lang="es-ES"/>
          </a:p>
        </p:txBody>
      </p:sp>
      <p:sp>
        <p:nvSpPr>
          <p:cNvPr id="5" name="4 Marcador de pie de página"/>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7099300" y="6356351"/>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B67F2EA8-8EA0-440C-A1EF-D49A8E18A9E5}"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816" rtl="0" eaLnBrk="1" latinLnBrk="0" hangingPunct="1">
        <a:spcBef>
          <a:spcPct val="0"/>
        </a:spcBef>
        <a:buNone/>
        <a:defRPr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itchFamily="34" charset="0"/>
        <a:buChar char="•"/>
        <a:defRPr sz="3400" kern="1200">
          <a:solidFill>
            <a:schemeClr val="tx1"/>
          </a:solidFill>
          <a:latin typeface="+mn-lt"/>
          <a:ea typeface="+mn-ea"/>
          <a:cs typeface="+mn-cs"/>
        </a:defRPr>
      </a:lvl1pPr>
      <a:lvl2pPr marL="778225" indent="-299317" algn="l" defTabSz="957816"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97270" indent="-239454" algn="l" defTabSz="957816" rtl="0" eaLnBrk="1" latinLnBrk="0" hangingPunct="1">
        <a:spcBef>
          <a:spcPct val="20000"/>
        </a:spcBef>
        <a:buFont typeface="Arial" pitchFamily="34" charset="0"/>
        <a:buChar char="•"/>
        <a:defRPr sz="2500" kern="1200">
          <a:solidFill>
            <a:schemeClr val="tx1"/>
          </a:solidFill>
          <a:latin typeface="+mn-lt"/>
          <a:ea typeface="+mn-ea"/>
          <a:cs typeface="+mn-cs"/>
        </a:defRPr>
      </a:lvl3pPr>
      <a:lvl4pPr marL="1676177" indent="-239454" algn="l" defTabSz="957816" rtl="0" eaLnBrk="1" latinLnBrk="0" hangingPunct="1">
        <a:spcBef>
          <a:spcPct val="20000"/>
        </a:spcBef>
        <a:buFont typeface="Arial" pitchFamily="34" charset="0"/>
        <a:buChar char="–"/>
        <a:defRPr sz="2100" kern="1200">
          <a:solidFill>
            <a:schemeClr val="tx1"/>
          </a:solidFill>
          <a:latin typeface="+mn-lt"/>
          <a:ea typeface="+mn-ea"/>
          <a:cs typeface="+mn-cs"/>
        </a:defRPr>
      </a:lvl4pPr>
      <a:lvl5pPr marL="2155085" indent="-239454" algn="l" defTabSz="957816" rtl="0" eaLnBrk="1" latinLnBrk="0" hangingPunct="1">
        <a:spcBef>
          <a:spcPct val="20000"/>
        </a:spcBef>
        <a:buFont typeface="Arial" pitchFamily="34" charset="0"/>
        <a:buChar char="»"/>
        <a:defRPr sz="2100" kern="1200">
          <a:solidFill>
            <a:schemeClr val="tx1"/>
          </a:solidFill>
          <a:latin typeface="+mn-lt"/>
          <a:ea typeface="+mn-ea"/>
          <a:cs typeface="+mn-cs"/>
        </a:defRPr>
      </a:lvl5pPr>
      <a:lvl6pPr marL="2633993" indent="-239454" algn="l" defTabSz="957816"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12901" indent="-239454" algn="l" defTabSz="957816"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591809" indent="-239454" algn="l" defTabSz="957816"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070717" indent="-239454" algn="l" defTabSz="957816"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s-ES"/>
      </a:defPPr>
      <a:lvl1pPr marL="0" algn="l" defTabSz="957816" rtl="0" eaLnBrk="1" latinLnBrk="0" hangingPunct="1">
        <a:defRPr sz="1900" kern="1200">
          <a:solidFill>
            <a:schemeClr val="tx1"/>
          </a:solidFill>
          <a:latin typeface="+mn-lt"/>
          <a:ea typeface="+mn-ea"/>
          <a:cs typeface="+mn-cs"/>
        </a:defRPr>
      </a:lvl1pPr>
      <a:lvl2pPr marL="478908" algn="l" defTabSz="957816" rtl="0" eaLnBrk="1" latinLnBrk="0" hangingPunct="1">
        <a:defRPr sz="1900" kern="1200">
          <a:solidFill>
            <a:schemeClr val="tx1"/>
          </a:solidFill>
          <a:latin typeface="+mn-lt"/>
          <a:ea typeface="+mn-ea"/>
          <a:cs typeface="+mn-cs"/>
        </a:defRPr>
      </a:lvl2pPr>
      <a:lvl3pPr marL="957816" algn="l" defTabSz="957816" rtl="0" eaLnBrk="1" latinLnBrk="0" hangingPunct="1">
        <a:defRPr sz="1900" kern="1200">
          <a:solidFill>
            <a:schemeClr val="tx1"/>
          </a:solidFill>
          <a:latin typeface="+mn-lt"/>
          <a:ea typeface="+mn-ea"/>
          <a:cs typeface="+mn-cs"/>
        </a:defRPr>
      </a:lvl3pPr>
      <a:lvl4pPr marL="1436724" algn="l" defTabSz="957816" rtl="0" eaLnBrk="1" latinLnBrk="0" hangingPunct="1">
        <a:defRPr sz="1900" kern="1200">
          <a:solidFill>
            <a:schemeClr val="tx1"/>
          </a:solidFill>
          <a:latin typeface="+mn-lt"/>
          <a:ea typeface="+mn-ea"/>
          <a:cs typeface="+mn-cs"/>
        </a:defRPr>
      </a:lvl4pPr>
      <a:lvl5pPr marL="1915631" algn="l" defTabSz="957816" rtl="0" eaLnBrk="1" latinLnBrk="0" hangingPunct="1">
        <a:defRPr sz="1900" kern="1200">
          <a:solidFill>
            <a:schemeClr val="tx1"/>
          </a:solidFill>
          <a:latin typeface="+mn-lt"/>
          <a:ea typeface="+mn-ea"/>
          <a:cs typeface="+mn-cs"/>
        </a:defRPr>
      </a:lvl5pPr>
      <a:lvl6pPr marL="2394539" algn="l" defTabSz="957816" rtl="0" eaLnBrk="1" latinLnBrk="0" hangingPunct="1">
        <a:defRPr sz="1900" kern="1200">
          <a:solidFill>
            <a:schemeClr val="tx1"/>
          </a:solidFill>
          <a:latin typeface="+mn-lt"/>
          <a:ea typeface="+mn-ea"/>
          <a:cs typeface="+mn-cs"/>
        </a:defRPr>
      </a:lvl6pPr>
      <a:lvl7pPr marL="2873447" algn="l" defTabSz="957816" rtl="0" eaLnBrk="1" latinLnBrk="0" hangingPunct="1">
        <a:defRPr sz="1900" kern="1200">
          <a:solidFill>
            <a:schemeClr val="tx1"/>
          </a:solidFill>
          <a:latin typeface="+mn-lt"/>
          <a:ea typeface="+mn-ea"/>
          <a:cs typeface="+mn-cs"/>
        </a:defRPr>
      </a:lvl7pPr>
      <a:lvl8pPr marL="3352355" algn="l" defTabSz="957816" rtl="0" eaLnBrk="1" latinLnBrk="0" hangingPunct="1">
        <a:defRPr sz="1900" kern="1200">
          <a:solidFill>
            <a:schemeClr val="tx1"/>
          </a:solidFill>
          <a:latin typeface="+mn-lt"/>
          <a:ea typeface="+mn-ea"/>
          <a:cs typeface="+mn-cs"/>
        </a:defRPr>
      </a:lvl8pPr>
      <a:lvl9pPr marL="3831263" algn="l" defTabSz="957816"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32520" y="260648"/>
            <a:ext cx="8712968" cy="60939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400" b="1"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PARTES DE LA EUCARISTÍA</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Eucaristía de hoy tiene la misma fuerza que la que celebraban los primeros cristianos; pero, algunas cosa han cambiado. Lo que vamos a tratar ahora es ver qué partes componen la misa para enterarnos bien qué es lo que ocurre en cada momento.</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Eucaristía tiene cuatro partes diferenciadas: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RITO DE ENTRADA</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LITURGIA DE LA PALABRA</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LITURGIA EUCARÍSTICA</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RITO DE CONCLUSIÓN O DE SALIDA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0"/>
            <a:ext cx="49530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es-ES" sz="1800" b="1"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3) LITURGIA EUCARÍSTICA:</a:t>
            </a:r>
            <a:endParaRPr kumimoji="0" lang="es-ES" sz="1800" b="0" i="0" u="none" strike="noStrike" cap="none" normalizeH="0" baseline="0" dirty="0" smtClean="0">
              <a:ln>
                <a:noFill/>
              </a:ln>
              <a:solidFill>
                <a:schemeClr val="tx1"/>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p:txBody>
      </p:sp>
      <p:sp>
        <p:nvSpPr>
          <p:cNvPr id="17409" name="Rectangle 1"/>
          <p:cNvSpPr>
            <a:spLocks noChangeArrowheads="1"/>
          </p:cNvSpPr>
          <p:nvPr/>
        </p:nvSpPr>
        <p:spPr bwMode="auto">
          <a:xfrm>
            <a:off x="272480" y="308838"/>
            <a:ext cx="4896544" cy="64325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Antique Olive Compact" pitchFamily="34" charset="0"/>
                <a:cs typeface="Arial" pitchFamily="34" charset="0"/>
              </a:rPr>
              <a:t>_ _ _ _ _    _ _    _ _ _ _ _ _ _ _</a:t>
            </a: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smtClean="0">
              <a:solidFill>
                <a:srgbClr val="000000"/>
              </a:solidFill>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lang="es-ES" sz="1200" dirty="0" smtClean="0">
                <a:latin typeface="Arial" pitchFamily="34" charset="0"/>
                <a:cs typeface="Arial" pitchFamily="34" charset="0"/>
              </a:rPr>
              <a:t>_ _ _ _ _ _ _ _ _    _    _ _ _ _ _ _</a:t>
            </a:r>
            <a:endParaRPr kumimoji="0" lang="es-E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_ _ _ _ _ _ _    _ _    _ _ _ _</a:t>
            </a:r>
            <a:r>
              <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t>
            </a: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_</a:t>
            </a:r>
            <a:r>
              <a:rPr kumimoji="0" lang="es-ES" sz="1200" b="0" i="0" strike="noStrike" cap="none" normalizeH="0" dirty="0" smtClean="0">
                <a:ln>
                  <a:noFill/>
                </a:ln>
                <a:solidFill>
                  <a:srgbClr val="000000"/>
                </a:solidFill>
                <a:effectLst/>
                <a:latin typeface="Antique Olive Compact" pitchFamily="34" charset="0"/>
                <a:ea typeface="Times New Roman" pitchFamily="18" charset="0"/>
                <a:cs typeface="Arial" pitchFamily="34" charset="0"/>
              </a:rPr>
              <a:t> _ _ _ _ _ _ _ _ _ _    _ _ _ _ _ _ _    _ _ _                      _ _ _ _ _ _ _ _ _</a:t>
            </a:r>
            <a:r>
              <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t>
            </a: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ntique Olive Compact" pitchFamily="34" charset="0"/>
              <a:cs typeface="Arial" pitchFamily="34" charset="0"/>
            </a:endParaRPr>
          </a:p>
        </p:txBody>
      </p:sp>
      <p:sp>
        <p:nvSpPr>
          <p:cNvPr id="4" name="Rectangle 1"/>
          <p:cNvSpPr>
            <a:spLocks noChangeArrowheads="1"/>
          </p:cNvSpPr>
          <p:nvPr/>
        </p:nvSpPr>
        <p:spPr bwMode="auto">
          <a:xfrm>
            <a:off x="272480" y="692696"/>
            <a:ext cx="4752528" cy="1446550"/>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Se reza el _ _ _ _ _ _ _ _ _ _ _ _: Todos somos Hijos de Dios. (Mt 6,7-15)</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_ _ _: Somos hermanos y expresamos nuestra unión en Cristo mediante un gesto de paz antes de participar de un mismo PAN. (Mt 5,23-26)</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_ _ _ _ _ _ _ _    _ _ _    _ _ _: Comemos un mismo Cristo que se parte y se divide por nosotros. (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Lc</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24,13-35).</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Nosotros, que somos muchos, en la comunión de un solo pan de vida, que es Cristo, nos hacemos un solo cuerpo (1 Co 10, 17).</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272480" y="2564904"/>
            <a:ext cx="4752528" cy="1277273"/>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celebrante deja caer una parte del pan consagrado en el cáliz.</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 lo que antiguamente se llamaba el </a:t>
            </a:r>
            <a:r>
              <a:rPr kumimoji="0" lang="es-ES" sz="1100" b="0" i="1" u="sng" strike="noStrike" cap="none" normalizeH="0" baseline="0" dirty="0" err="1" smtClean="0">
                <a:ln>
                  <a:noFill/>
                </a:ln>
                <a:solidFill>
                  <a:srgbClr val="000000"/>
                </a:solidFill>
                <a:effectLst/>
                <a:latin typeface="Arial" pitchFamily="34" charset="0"/>
                <a:ea typeface="Times New Roman" pitchFamily="18" charset="0"/>
                <a:cs typeface="Arial" pitchFamily="34" charset="0"/>
              </a:rPr>
              <a:t>fermentum</a:t>
            </a: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Un trozo de pan eucarístico de la misa del Papa era llevado a los sacerdotes de las iglesias de Roma que, debido al servicio que tenían que rendir a sus fieles, no podían asistir a la misa papal. Así quedaba de manifiesto la unidad del </a:t>
            </a:r>
            <a:r>
              <a:rPr kumimoji="0" lang="es-ES" sz="1100"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presbiterium</a:t>
            </a: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es decir, del conjunto de los sacerdotes, de Roma con el Papa.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1"/>
          <p:cNvSpPr>
            <a:spLocks noChangeArrowheads="1"/>
          </p:cNvSpPr>
          <p:nvPr/>
        </p:nvSpPr>
        <p:spPr bwMode="auto">
          <a:xfrm>
            <a:off x="272480" y="4218473"/>
            <a:ext cx="4752528" cy="938719"/>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 una aclamación evangélica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Jn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 29), y desde el siglo VII  se ha cantado en la liturgia romana acompañando la fracción del pan.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Además de ser una confesión cristológica, se presenta como símbolo de la pasión gloriosa del Señor. Cristo, Cordero, en el acto mismo en que se inmola por los pecados del mundo, recibe su máxima glorificación.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1"/>
          <p:cNvSpPr>
            <a:spLocks noChangeArrowheads="1"/>
          </p:cNvSpPr>
          <p:nvPr/>
        </p:nvSpPr>
        <p:spPr bwMode="auto">
          <a:xfrm>
            <a:off x="272480" y="5705380"/>
            <a:ext cx="4752528" cy="1107996"/>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se prepara con una oración en secreto para recibir el Cuerpo y Sangre de Cristo; los fieles hacen lo mismo orando en silencio.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Luego el sacerdote muestra a los fieles el pan eucarístico que recibirán en la comunión, y los invita al banquete de Cristo; Y, juntamente con los fieles, formula un acto de humildad. “Señor no soy digno...” (Mt 8, 8;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Lc</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7, 6)</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1"/>
          <p:cNvSpPr>
            <a:spLocks noChangeArrowheads="1"/>
          </p:cNvSpPr>
          <p:nvPr/>
        </p:nvSpPr>
        <p:spPr bwMode="auto">
          <a:xfrm>
            <a:off x="5241032" y="352981"/>
            <a:ext cx="4520952" cy="5693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_ _ _ _ _ _ _ _: </a:t>
            </a:r>
            <a:r>
              <a:rPr kumimoji="0" lang="es-ES" sz="120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 HAY PARTICIPACIÓN AUTÉNTICA EN LA EUCARISTÍA SIN COMUNIÓN.(</a:t>
            </a:r>
            <a:r>
              <a:rPr kumimoji="0" lang="es-ES" sz="120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Jn</a:t>
            </a:r>
            <a:r>
              <a:rPr kumimoji="0" lang="es-ES" sz="120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6,51</a:t>
            </a:r>
            <a:r>
              <a:rPr kumimoji="0" lang="es-ES"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-58)</a:t>
            </a: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1"/>
          <p:cNvSpPr>
            <a:spLocks noChangeArrowheads="1"/>
          </p:cNvSpPr>
          <p:nvPr/>
        </p:nvSpPr>
        <p:spPr bwMode="auto">
          <a:xfrm>
            <a:off x="5385048" y="980728"/>
            <a:ext cx="4320480" cy="1446550"/>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“Cuando avances, no te acerques con las manos abiertas ni los dedos separados. sino que con la mano izquierda haz un trono para la derecha, que para recibir al rey. Recibe el Cuerpo de Cristo en el hueco de tu mano y responde :Amén”....</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 lo cojas, _ _ _ _ _ _ _</a:t>
            </a:r>
            <a:r>
              <a:rPr kumimoji="0" lang="es-ES" sz="1100" b="1"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t>
            </a:r>
            <a:endParaRPr kumimoji="0" lang="es-ES" sz="1100" b="0" i="0" u="none" strike="noStrike" cap="none" normalizeH="0" baseline="0" dirty="0" smtClean="0">
              <a:ln>
                <a:noFill/>
              </a:ln>
              <a:solidFill>
                <a:schemeClr val="tx1"/>
              </a:solidFill>
              <a:effectLst/>
              <a:latin typeface="Antique Olive Compact"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Después de la Comunión, en silencio o con un canto damos gracias a Dios y hablamos con Él.</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
          <p:cNvSpPr>
            <a:spLocks noChangeArrowheads="1"/>
          </p:cNvSpPr>
          <p:nvPr/>
        </p:nvSpPr>
        <p:spPr bwMode="auto">
          <a:xfrm>
            <a:off x="5385048" y="3548916"/>
            <a:ext cx="4320480" cy="600164"/>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la oración después de la comunión, el sacerdote ruega para que se obtengan los frutos del Misterio celebrado.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pueblo hace suya esta oración con la aclamación: AMÉN</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10" name="Rectangle 2"/>
          <p:cNvSpPr>
            <a:spLocks noChangeArrowheads="1"/>
          </p:cNvSpPr>
          <p:nvPr/>
        </p:nvSpPr>
        <p:spPr bwMode="auto">
          <a:xfrm>
            <a:off x="5097016" y="2555612"/>
            <a:ext cx="444894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es-ES" sz="1800" b="1"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4) RITO DE CONCLUSIÓN:</a:t>
            </a:r>
            <a:endParaRPr kumimoji="0" lang="es-ES" sz="1800" b="0" i="0" u="none" strike="noStrike" cap="none" normalizeH="0" baseline="0" dirty="0" smtClean="0">
              <a:ln>
                <a:noFill/>
              </a:ln>
              <a:solidFill>
                <a:schemeClr val="tx1"/>
              </a:solidFill>
              <a:effectLst/>
              <a:latin typeface="Antique Olive Compact" pitchFamily="34" charset="0"/>
              <a:cs typeface="Arial" pitchFamily="34" charset="0"/>
            </a:endParaRPr>
          </a:p>
        </p:txBody>
      </p:sp>
      <p:sp>
        <p:nvSpPr>
          <p:cNvPr id="13" name="Rectangle 1"/>
          <p:cNvSpPr>
            <a:spLocks noChangeArrowheads="1"/>
          </p:cNvSpPr>
          <p:nvPr/>
        </p:nvSpPr>
        <p:spPr bwMode="auto">
          <a:xfrm>
            <a:off x="5385048" y="2904619"/>
            <a:ext cx="452095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_</a:t>
            </a:r>
            <a:r>
              <a:rPr kumimoji="0" lang="es-ES" sz="1200" b="0" i="0" strike="noStrike" cap="none" normalizeH="0" dirty="0" smtClean="0">
                <a:ln>
                  <a:noFill/>
                </a:ln>
                <a:solidFill>
                  <a:srgbClr val="000000"/>
                </a:solidFill>
                <a:effectLst/>
                <a:latin typeface="Antique Olive Compact" pitchFamily="34" charset="0"/>
                <a:ea typeface="Times New Roman" pitchFamily="18" charset="0"/>
                <a:cs typeface="Arial" pitchFamily="34" charset="0"/>
              </a:rPr>
              <a:t> _ _ _ _ _ _    _ _ _ _ _ _ _    _ _    _ _                  _ _ _ _ _ _ _ _</a:t>
            </a:r>
            <a:r>
              <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t>
            </a:r>
            <a:endParaRPr kumimoji="0" lang="es-ES" sz="700" b="0" i="0" u="none" strike="noStrike" cap="none" normalizeH="0" baseline="0" dirty="0" smtClean="0">
              <a:ln>
                <a:noFill/>
              </a:ln>
              <a:solidFill>
                <a:schemeClr val="tx1"/>
              </a:solidFill>
              <a:effectLst/>
              <a:latin typeface="Antique Olive Compact" pitchFamily="34" charset="0"/>
              <a:cs typeface="Arial" pitchFamily="34" charset="0"/>
            </a:endParaRPr>
          </a:p>
        </p:txBody>
      </p:sp>
      <p:sp>
        <p:nvSpPr>
          <p:cNvPr id="15" name="Rectangle 1"/>
          <p:cNvSpPr>
            <a:spLocks noChangeArrowheads="1"/>
          </p:cNvSpPr>
          <p:nvPr/>
        </p:nvSpPr>
        <p:spPr bwMode="auto">
          <a:xfrm>
            <a:off x="5385048" y="4160113"/>
            <a:ext cx="4520952"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lang="es-ES" sz="1200" dirty="0" smtClean="0">
                <a:solidFill>
                  <a:srgbClr val="000000"/>
                </a:solidFill>
                <a:latin typeface="Antique Olive Compact" pitchFamily="34" charset="0"/>
                <a:cs typeface="Arial" pitchFamily="34" charset="0"/>
              </a:rPr>
              <a:t>_ _ _ _ _ _ _ _ _</a:t>
            </a:r>
            <a:endParaRPr kumimoji="0" lang="es-ES" sz="700" b="0" i="0" strike="noStrike" cap="none" normalizeH="0" baseline="0" dirty="0" smtClean="0">
              <a:ln>
                <a:noFill/>
              </a:ln>
              <a:solidFill>
                <a:schemeClr val="tx1"/>
              </a:solidFill>
              <a:effectLst/>
              <a:latin typeface="Antique Olive Compact" pitchFamily="34" charset="0"/>
              <a:cs typeface="Arial" pitchFamily="34" charset="0"/>
            </a:endParaRPr>
          </a:p>
        </p:txBody>
      </p:sp>
      <p:sp>
        <p:nvSpPr>
          <p:cNvPr id="16" name="Rectangle 1"/>
          <p:cNvSpPr>
            <a:spLocks noChangeArrowheads="1"/>
          </p:cNvSpPr>
          <p:nvPr/>
        </p:nvSpPr>
        <p:spPr bwMode="auto">
          <a:xfrm>
            <a:off x="5385048" y="4448145"/>
            <a:ext cx="4520952"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lang="es-ES" sz="1200" dirty="0" smtClean="0">
                <a:solidFill>
                  <a:srgbClr val="000000"/>
                </a:solidFill>
                <a:latin typeface="Antique Olive Compact" pitchFamily="34" charset="0"/>
                <a:cs typeface="Arial" pitchFamily="34" charset="0"/>
              </a:rPr>
              <a:t>_ _ _ _ _ _ _ _ _</a:t>
            </a:r>
            <a:endParaRPr kumimoji="0" lang="es-ES" sz="700" b="0" i="0" strike="noStrike" cap="none" normalizeH="0" baseline="0" dirty="0" smtClean="0">
              <a:ln>
                <a:noFill/>
              </a:ln>
              <a:solidFill>
                <a:schemeClr val="tx1"/>
              </a:solidFill>
              <a:effectLst/>
              <a:latin typeface="Antique Olive Compact" pitchFamily="34" charset="0"/>
              <a:cs typeface="Arial" pitchFamily="34" charset="0"/>
            </a:endParaRPr>
          </a:p>
        </p:txBody>
      </p:sp>
      <p:sp>
        <p:nvSpPr>
          <p:cNvPr id="17" name="Rectangle 1"/>
          <p:cNvSpPr>
            <a:spLocks noChangeArrowheads="1"/>
          </p:cNvSpPr>
          <p:nvPr/>
        </p:nvSpPr>
        <p:spPr bwMode="auto">
          <a:xfrm>
            <a:off x="5385048" y="4809782"/>
            <a:ext cx="4320480" cy="430887"/>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lang="es-ES" sz="1100" dirty="0">
                <a:solidFill>
                  <a:srgbClr val="000000"/>
                </a:solidFill>
                <a:latin typeface="Arial" pitchFamily="34" charset="0"/>
                <a:ea typeface="Times New Roman" pitchFamily="18" charset="0"/>
                <a:cs typeface="Arial" pitchFamily="34" charset="0"/>
              </a:rPr>
              <a:t>C</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on la que se disuelve la asamblea, para que cada uno vuelva a sus casas bendiciendo y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albando</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 Dios.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Rectangle 1"/>
          <p:cNvSpPr>
            <a:spLocks noChangeArrowheads="1"/>
          </p:cNvSpPr>
          <p:nvPr/>
        </p:nvSpPr>
        <p:spPr bwMode="auto">
          <a:xfrm>
            <a:off x="5385048" y="5392087"/>
            <a:ext cx="4320480" cy="1277273"/>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449263"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Lo que hemos vivido no se puede quedar ahí, de la celebración hay que pasarlo a la vida, sino no tiene sentido ir a misa.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Lc</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6,46-49)</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_ _ _ _ _ _ _ </a:t>
            </a:r>
            <a:r>
              <a:rPr kumimoji="0" lang="es-ES" sz="1100" b="0" i="0" u="none" strike="noStrike" cap="none" normalizeH="0" dirty="0" smtClean="0">
                <a:ln>
                  <a:noFill/>
                </a:ln>
                <a:solidFill>
                  <a:srgbClr val="000000"/>
                </a:solidFill>
                <a:effectLst/>
                <a:latin typeface="Arial" pitchFamily="34" charset="0"/>
                <a:ea typeface="Times New Roman" pitchFamily="18" charset="0"/>
                <a:cs typeface="Arial" pitchFamily="34" charset="0"/>
              </a:rPr>
              <a:t>   _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Tiene este sentido, lo que hemos recibido no podemos guardarlo, hay que darlo. Tememos que ser misioneros en nuestro entorno. Nos hemos comido a Cristo, ¡qué se nos note!</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200472" y="509478"/>
            <a:ext cx="4680520" cy="2631490"/>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100" b="0"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FINALIDAD</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Abre la celebración y fomenta la unión entre los fieles que van al encuentro del Señor.</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El canto une la comunidad, ayuda a orar y a participar en la acción.</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Introduce en el misterio del día. La letra y la música del canto hacen pregustar la celebración  a la asamblea.</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Acompaña la procesión de entrada.</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lang="es-ES" sz="1100" dirty="0" smtClean="0">
                <a:solidFill>
                  <a:srgbClr val="000000"/>
                </a:solidFill>
                <a:latin typeface="Antique Olive Compact" pitchFamily="34" charset="0"/>
                <a:ea typeface="Times New Roman" pitchFamily="18" charset="0"/>
                <a:cs typeface="Arial" pitchFamily="34" charset="0"/>
              </a:rPr>
              <a:t>_ _ _ _ _ _ _ _ _    _ _    _ _ _ _ _ _ _</a:t>
            </a:r>
            <a:endParaRPr kumimoji="0" lang="es-ES" sz="600" b="1" i="0" u="none" strike="noStrike" cap="none" normalizeH="0" baseline="0" dirty="0" smtClean="0">
              <a:ln>
                <a:noFill/>
              </a:ln>
              <a:solidFill>
                <a:schemeClr val="tx1"/>
              </a:solidFill>
              <a:effectLst/>
              <a:latin typeface="Antique Olive Compact"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Es expresión de fe, de solemnidad, de comunidad y de orden.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Refleja el carácter peregrinante del pueblo de Dios.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El pueblo está de pie en señal de disponibilidad y respeto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En la procesión se pueden llevar el incensario, la cruz, los ciriales y el evangeliario.</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200472" y="3681606"/>
            <a:ext cx="4680520" cy="2123658"/>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El Altar simboliza a Cristo, piedra fundamental. El Altar habla de sacrificio en forma de banquete.</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Forma de veneración: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Inclinación profunda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Beso de la Iglesia antera a Cristo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Incensaciones, expresión de honor, purificación y santificación.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saludo al pueblo </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con la señal de la cruz es porque estamos reunidos en el nombre del Padre, del Hijo y del Espíritu Santo. Dios nos reúne para encontrarnos con Él.</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Existe una conexión entre la Eucaristía y el Bautismo, que es cuando se nos hace por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primra</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vez la señal de la cruz que se repite en la Confirmación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5025008" y="495543"/>
            <a:ext cx="4680520" cy="1277273"/>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Todos somos pecadores y  tenemos que pedir a Dios perdón por ello.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Muestra la solidaridad de todos en el pecado y la voluntad de ayudarse mutuamente a destruirlo intercediendo unos por otros.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Purifica el corazón, prepara el terreno para que caiga la semilla de la Palabra y del Pan eucarístico.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Nos abre a la escucha de la Palabra y a acogerla interiormente.</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1"/>
          <p:cNvSpPr>
            <a:spLocks noChangeArrowheads="1"/>
          </p:cNvSpPr>
          <p:nvPr/>
        </p:nvSpPr>
        <p:spPr bwMode="auto">
          <a:xfrm>
            <a:off x="5025008" y="2282676"/>
            <a:ext cx="4680520" cy="2154436"/>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 ponerse en presencia de Dios, por eso el silencio, orar y pedirle a Dios por medio del sacerdote. Recoge lo que vivimos en el día a día.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invita al pueblo a orar y todos juntos, a una con el sacerdote permanecemos un rato en silencio para tomar conciencia de que estamos en la presencia del Señor y formular  interiormente nuestra oraciones y súplicas.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entonces lee la oración colecta, que recoge todas nuestra oraciones y que expresa generalmente la índole de la celebración,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dirigiendose</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la súplica a Dios Padre por medio de Cristo en el Espíritu Santo.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pueblo para unirse a esta súplica y dar su asentimiento, hace suya la   oración pronunciando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laaclamación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AMÉN.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6 CuadroTexto"/>
          <p:cNvSpPr txBox="1"/>
          <p:nvPr/>
        </p:nvSpPr>
        <p:spPr>
          <a:xfrm>
            <a:off x="272480" y="163959"/>
            <a:ext cx="720080" cy="384721"/>
          </a:xfrm>
          <a:prstGeom prst="rect">
            <a:avLst/>
          </a:prstGeom>
          <a:noFill/>
        </p:spPr>
        <p:txBody>
          <a:bodyPr wrap="square" rtlCol="0">
            <a:spAutoFit/>
          </a:bodyPr>
          <a:lstStyle/>
          <a:p>
            <a:r>
              <a:rPr lang="es-ES" b="1" dirty="0" smtClean="0">
                <a:latin typeface="Antique Olive Compact" pitchFamily="34" charset="0"/>
              </a:rPr>
              <a:t>1.A</a:t>
            </a:r>
            <a:endParaRPr lang="es-ES" b="1" dirty="0">
              <a:latin typeface="Antique Olive Compact" pitchFamily="34" charset="0"/>
            </a:endParaRPr>
          </a:p>
        </p:txBody>
      </p:sp>
      <p:sp>
        <p:nvSpPr>
          <p:cNvPr id="8" name="7 CuadroTexto"/>
          <p:cNvSpPr txBox="1"/>
          <p:nvPr/>
        </p:nvSpPr>
        <p:spPr>
          <a:xfrm>
            <a:off x="416496" y="3212976"/>
            <a:ext cx="720080" cy="384721"/>
          </a:xfrm>
          <a:prstGeom prst="rect">
            <a:avLst/>
          </a:prstGeom>
          <a:noFill/>
        </p:spPr>
        <p:txBody>
          <a:bodyPr wrap="square" rtlCol="0">
            <a:spAutoFit/>
          </a:bodyPr>
          <a:lstStyle/>
          <a:p>
            <a:r>
              <a:rPr lang="es-ES" b="1" dirty="0">
                <a:latin typeface="Antique Olive Compact" pitchFamily="34" charset="0"/>
              </a:rPr>
              <a:t>2</a:t>
            </a:r>
            <a:r>
              <a:rPr lang="es-ES" b="1" dirty="0" smtClean="0">
                <a:latin typeface="Antique Olive Compact" pitchFamily="34" charset="0"/>
              </a:rPr>
              <a:t>.A</a:t>
            </a:r>
            <a:endParaRPr lang="es-ES" b="1" dirty="0">
              <a:latin typeface="Antique Olive Compact" pitchFamily="34" charset="0"/>
            </a:endParaRPr>
          </a:p>
        </p:txBody>
      </p:sp>
      <p:sp>
        <p:nvSpPr>
          <p:cNvPr id="9" name="8 CuadroTexto"/>
          <p:cNvSpPr txBox="1"/>
          <p:nvPr/>
        </p:nvSpPr>
        <p:spPr>
          <a:xfrm>
            <a:off x="5025008" y="91951"/>
            <a:ext cx="720080" cy="384721"/>
          </a:xfrm>
          <a:prstGeom prst="rect">
            <a:avLst/>
          </a:prstGeom>
          <a:noFill/>
        </p:spPr>
        <p:txBody>
          <a:bodyPr wrap="square" rtlCol="0">
            <a:spAutoFit/>
          </a:bodyPr>
          <a:lstStyle/>
          <a:p>
            <a:r>
              <a:rPr lang="es-ES" b="1" dirty="0" smtClean="0">
                <a:latin typeface="Antique Olive Compact" pitchFamily="34" charset="0"/>
              </a:rPr>
              <a:t>3.A</a:t>
            </a:r>
            <a:endParaRPr lang="es-ES" b="1" dirty="0">
              <a:latin typeface="Antique Olive Compact" pitchFamily="34" charset="0"/>
            </a:endParaRPr>
          </a:p>
        </p:txBody>
      </p:sp>
      <p:sp>
        <p:nvSpPr>
          <p:cNvPr id="10" name="9 CuadroTexto"/>
          <p:cNvSpPr txBox="1"/>
          <p:nvPr/>
        </p:nvSpPr>
        <p:spPr>
          <a:xfrm>
            <a:off x="5025008" y="1820143"/>
            <a:ext cx="720080" cy="384721"/>
          </a:xfrm>
          <a:prstGeom prst="rect">
            <a:avLst/>
          </a:prstGeom>
          <a:noFill/>
        </p:spPr>
        <p:txBody>
          <a:bodyPr wrap="square" rtlCol="0">
            <a:spAutoFit/>
          </a:bodyPr>
          <a:lstStyle/>
          <a:p>
            <a:r>
              <a:rPr lang="es-ES" b="1" dirty="0" smtClean="0">
                <a:latin typeface="Antique Olive Compact" pitchFamily="34" charset="0"/>
              </a:rPr>
              <a:t>4.A</a:t>
            </a:r>
            <a:endParaRPr lang="es-ES" b="1" dirty="0">
              <a:latin typeface="Antique Olive Compact"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00472" y="2324780"/>
            <a:ext cx="9361040" cy="600164"/>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Símbolo o profesión de fe, dentro de la Misa, tiende a que el pueblo dé su asentimiento y su respuesta a la palabra de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Dioos</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oída en las lecturas y en la homilía, y traiga a su memoria, antes de empezar la celebración eucarística, la norma de su fe</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Los Domingos rezamos el </a:t>
            </a:r>
            <a:r>
              <a:rPr lang="es-ES" sz="1100" dirty="0" smtClean="0">
                <a:solidFill>
                  <a:srgbClr val="000000"/>
                </a:solidFill>
                <a:latin typeface="Arial" pitchFamily="34" charset="0"/>
                <a:ea typeface="Times New Roman" pitchFamily="18" charset="0"/>
                <a:cs typeface="Arial" pitchFamily="34" charset="0"/>
              </a:rPr>
              <a:t>_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Creo en el mensaje de Jesús y lo creo para vivirlo.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200472" y="3444096"/>
            <a:ext cx="9361040" cy="1785104"/>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Pedimos por las necesidades de la Iglesia entera y por todo el mundo. (Mt 7,7-11; Mt 19,19-20).</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orden suele ser el siguiente:</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Por las necesidades de la Iglesia.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b) Por los que gobiernan el estado y por la salvación del mundo.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 Por los que sufren cualquier dificultad.</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 Por la comunidad local.</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celebrante es quien dirige esta oración, invita a los fieles a orar, con una breve monición, y terminarla con una oración conclusiva.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asamblea entera expresa su súplica con una invocación común, que se pronuncia después de cada intención, o con la oración en silencio.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200472" y="548680"/>
            <a:ext cx="9361040" cy="1277273"/>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449263" algn="just" defTabSz="914400" eaLnBrk="0" fontAlgn="base" hangingPunct="0">
              <a:spcBef>
                <a:spcPct val="0"/>
              </a:spcBef>
              <a:spcAft>
                <a:spcPct val="0"/>
              </a:spcAft>
            </a:pPr>
            <a:r>
              <a:rPr kumimoji="0" lang="es-ES" sz="1100" b="0" i="0" strike="noStrike" cap="none" normalizeH="0" baseline="0" dirty="0" smtClean="0">
                <a:ln>
                  <a:noFill/>
                </a:ln>
                <a:solidFill>
                  <a:srgbClr val="000000"/>
                </a:solidFill>
                <a:effectLst/>
                <a:latin typeface="Arial" pitchFamily="34" charset="0"/>
                <a:ea typeface="Times New Roman" pitchFamily="18" charset="0"/>
                <a:cs typeface="Arial" pitchFamily="34" charset="0"/>
              </a:rPr>
              <a:t>La _ _ _ _ _ _ _    _ _ _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del A.T.</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Un _ _ _ _ _ que es una oración. una respuesta de toda la comunidad a la Palabra de Dios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a:t>
            </a:r>
            <a:r>
              <a:rPr lang="es-ES" sz="1100" dirty="0">
                <a:solidFill>
                  <a:srgbClr val="000000"/>
                </a:solidFill>
                <a:latin typeface="Antique Olive Compact" pitchFamily="34" charset="0"/>
                <a:ea typeface="Times New Roman" pitchFamily="18" charset="0"/>
                <a:cs typeface="Arial" pitchFamily="34" charset="0"/>
              </a:rPr>
              <a:t> </a:t>
            </a:r>
            <a:r>
              <a:rPr lang="es-ES" sz="1100" dirty="0" smtClean="0">
                <a:solidFill>
                  <a:srgbClr val="000000"/>
                </a:solidFill>
                <a:latin typeface="Antique Olive Compact" pitchFamily="34" charset="0"/>
                <a:ea typeface="Times New Roman" pitchFamily="18" charset="0"/>
                <a:cs typeface="Arial" pitchFamily="34" charset="0"/>
              </a:rPr>
              <a:t>_ _ _ _ _ _ _    _ _ _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del N.T.</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_ _ _ _ _ _ _, versículo que prepara el Evangelio.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_ _ _ _ _ _ _ _ _: Nos ponemos de pie para escucharlo como señal de veneración. Siempre lo lee el diácono o el sacerdote.</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lang="es-ES" sz="1100" u="sng" dirty="0" err="1" smtClean="0">
                <a:solidFill>
                  <a:srgbClr val="000000"/>
                </a:solidFill>
                <a:latin typeface="Antique Olive Compact" pitchFamily="34" charset="0"/>
                <a:ea typeface="Times New Roman" pitchFamily="18" charset="0"/>
                <a:cs typeface="Arial" pitchFamily="34" charset="0"/>
              </a:rPr>
              <a:t>Presignación</a:t>
            </a:r>
            <a:r>
              <a:rPr kumimoji="0" lang="es-ES" sz="1100" b="0"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Purificar nuestra mente, labios y nuestro ser</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Al finalizar la lectura </a:t>
            </a:r>
            <a:r>
              <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besa el Evangelio</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como muestra del amor que tenemos  a la Palabra de Dios.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4 CuadroTexto"/>
          <p:cNvSpPr txBox="1"/>
          <p:nvPr/>
        </p:nvSpPr>
        <p:spPr>
          <a:xfrm>
            <a:off x="272480" y="163959"/>
            <a:ext cx="720080" cy="384721"/>
          </a:xfrm>
          <a:prstGeom prst="rect">
            <a:avLst/>
          </a:prstGeom>
          <a:noFill/>
        </p:spPr>
        <p:txBody>
          <a:bodyPr wrap="square" rtlCol="0">
            <a:spAutoFit/>
          </a:bodyPr>
          <a:lstStyle/>
          <a:p>
            <a:r>
              <a:rPr lang="es-ES" b="1" dirty="0" smtClean="0">
                <a:latin typeface="Antique Olive Compact" pitchFamily="34" charset="0"/>
              </a:rPr>
              <a:t>1.B</a:t>
            </a:r>
            <a:endParaRPr lang="es-ES" b="1" dirty="0">
              <a:latin typeface="Antique Olive Compact" pitchFamily="34" charset="0"/>
            </a:endParaRPr>
          </a:p>
        </p:txBody>
      </p:sp>
      <p:sp>
        <p:nvSpPr>
          <p:cNvPr id="6" name="5 CuadroTexto"/>
          <p:cNvSpPr txBox="1"/>
          <p:nvPr/>
        </p:nvSpPr>
        <p:spPr>
          <a:xfrm>
            <a:off x="272480" y="1892151"/>
            <a:ext cx="720080" cy="384721"/>
          </a:xfrm>
          <a:prstGeom prst="rect">
            <a:avLst/>
          </a:prstGeom>
          <a:noFill/>
        </p:spPr>
        <p:txBody>
          <a:bodyPr wrap="square" rtlCol="0">
            <a:spAutoFit/>
          </a:bodyPr>
          <a:lstStyle/>
          <a:p>
            <a:r>
              <a:rPr lang="es-ES" b="1" dirty="0">
                <a:latin typeface="Antique Olive Compact" pitchFamily="34" charset="0"/>
              </a:rPr>
              <a:t>2</a:t>
            </a:r>
            <a:r>
              <a:rPr lang="es-ES" b="1" dirty="0" smtClean="0">
                <a:latin typeface="Antique Olive Compact" pitchFamily="34" charset="0"/>
              </a:rPr>
              <a:t>.B</a:t>
            </a:r>
            <a:endParaRPr lang="es-ES" b="1" dirty="0">
              <a:latin typeface="Antique Olive Compact" pitchFamily="34" charset="0"/>
            </a:endParaRPr>
          </a:p>
        </p:txBody>
      </p:sp>
      <p:sp>
        <p:nvSpPr>
          <p:cNvPr id="7" name="6 CuadroTexto"/>
          <p:cNvSpPr txBox="1"/>
          <p:nvPr/>
        </p:nvSpPr>
        <p:spPr>
          <a:xfrm>
            <a:off x="272480" y="2972271"/>
            <a:ext cx="720080" cy="384721"/>
          </a:xfrm>
          <a:prstGeom prst="rect">
            <a:avLst/>
          </a:prstGeom>
          <a:noFill/>
        </p:spPr>
        <p:txBody>
          <a:bodyPr wrap="square" rtlCol="0">
            <a:spAutoFit/>
          </a:bodyPr>
          <a:lstStyle/>
          <a:p>
            <a:r>
              <a:rPr lang="es-ES" b="1" dirty="0" smtClean="0">
                <a:latin typeface="Antique Olive Compact" pitchFamily="34" charset="0"/>
              </a:rPr>
              <a:t>3.B</a:t>
            </a:r>
            <a:endParaRPr lang="es-ES" b="1" dirty="0">
              <a:latin typeface="Antique Olive Compact"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272480" y="692691"/>
            <a:ext cx="4680520" cy="3816429"/>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la Última Cena, Cristo instituyó el sacrificio y convite Pascual, por medio del cual el sacrificio de la Cruz se hace continuamente presente en la Iglesia cuando el sacerdote, que representa a Cristo  Señor, realiza lo que el mismo Señor hizo y encargó a sus discípulos que hicieran en memoria de él. (SC 47)</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Cristo, en efecto, tomó en sus manos el pan y el cáliz, dio gracias lo partió y lo dio a sus discípulos diciendo: “Tomad, comed, bebed; esto es mi Cuerpo; éste es el cáliz</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 mi Sangre. Haced esto en conmemoración mía. ”  De ahí que la Iglesia haya ordenado toda la celebración de la Liturgia Eucarística según estas mismas partes que responden a las palabras y gestos de Cristo.  </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efecto:</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En la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presetación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 las ofrendas se llevan al altar el pan y el vino con el agua; es decir, los mismos elementos que Cristo tomó en sus manos.</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En la Plegaria eucarística se dan gracias a Dios por toda la obra de la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salvción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y las ofrendas se convierten en el Cuerpo y Sangre de Cristo.</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Por la fracción de un solo pan se manifiesta la unidad de los fieles, y por la comunión de los mismos fieles reciben el Cuerpo y Sangre del Señor, del mismo modo que los Apóstoles lo recibieron de manos del mismo Cristo.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272480" y="5229200"/>
            <a:ext cx="4680520" cy="1107996"/>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 una oración de acción de gracias y de consagración.</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invita al pueblo a elevar el corazón hacia Dios, en oración y acción de Gracias, y se le asocia en la oración que él dirige en nombre de toda la comunidad, por Jesucristo, a Dios Padre. El sentido de esta oración es que toda la comunidad de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dieles</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se una con Cristo en el reconocimiento de las grandezas de Dios y en la ofrenda del sacrificio.</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5025008" y="44624"/>
            <a:ext cx="4680520" cy="6694140"/>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i="0"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_ _ _ _ _ _    _ _    _ _ _ _ _ _ _</a:t>
            </a:r>
            <a:r>
              <a:rPr kumimoji="0" lang="es-ES" sz="11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t>
            </a:r>
            <a:endParaRPr kumimoji="0" lang="es-ES" sz="600" b="1" i="0" u="none" strike="noStrike" cap="none" normalizeH="0" baseline="0" dirty="0" smtClean="0">
              <a:ln>
                <a:noFill/>
              </a:ln>
              <a:solidFill>
                <a:schemeClr val="tx1"/>
              </a:solidFill>
              <a:effectLst/>
              <a:latin typeface="Antique Olive Compact"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 el </a:t>
            </a:r>
            <a:r>
              <a:rPr lang="es-ES" sz="1100" b="1" dirty="0" smtClean="0">
                <a:solidFill>
                  <a:srgbClr val="000000"/>
                </a:solidFill>
                <a:latin typeface="Antique Olive Compact" pitchFamily="34" charset="0"/>
                <a:ea typeface="Times New Roman" pitchFamily="18" charset="0"/>
                <a:cs typeface="Arial" pitchFamily="34" charset="0"/>
              </a:rPr>
              <a:t>_ _ _ _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Empieza diciendo: EL SEÑOR ESTÉ CON VOSOTROS.  </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en nombre de todo el pueblo santo, glorifica a Dios Padre y le da las gracias por toda la obra de Salvación o por algunos aspectos particulares, según la variante del día.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lang="es-ES" sz="1100" dirty="0" smtClean="0">
                <a:solidFill>
                  <a:srgbClr val="000000"/>
                </a:solidFill>
                <a:latin typeface="Antique Olive Compact" pitchFamily="34" charset="0"/>
                <a:ea typeface="Times New Roman" pitchFamily="18" charset="0"/>
                <a:cs typeface="Arial" pitchFamily="34" charset="0"/>
              </a:rPr>
              <a:t>_ _ _ _ _ _ _ _ _ _</a:t>
            </a:r>
            <a:r>
              <a:rPr kumimoji="0" lang="es-ES" sz="1100" b="1"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s-ES" sz="600" b="1"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Nos unimos  con toda la asamblea aclamando a Dios tres veces </a:t>
            </a:r>
            <a:r>
              <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SANTO</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rezando o cantando el _</a:t>
            </a:r>
            <a:r>
              <a:rPr kumimoji="0" lang="es-ES" sz="1100" b="0" i="0" u="none" strike="noStrike" cap="none" normalizeH="0" dirty="0" smtClean="0">
                <a:ln>
                  <a:noFill/>
                </a:ln>
                <a:solidFill>
                  <a:srgbClr val="000000"/>
                </a:solidFill>
                <a:effectLst/>
                <a:latin typeface="Arial" pitchFamily="34" charset="0"/>
                <a:ea typeface="Times New Roman" pitchFamily="18" charset="0"/>
                <a:cs typeface="Arial" pitchFamily="34" charset="0"/>
              </a:rPr>
              <a:t>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lang="es-ES" sz="1100" dirty="0" smtClean="0">
                <a:solidFill>
                  <a:srgbClr val="000000"/>
                </a:solidFill>
                <a:latin typeface="Antique Olive Compact" pitchFamily="34" charset="0"/>
                <a:ea typeface="Times New Roman" pitchFamily="18" charset="0"/>
                <a:cs typeface="Arial" pitchFamily="34" charset="0"/>
              </a:rPr>
              <a:t>_ _ _ _ _ _ _ _ _</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la </a:t>
            </a: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_ _ _ _ _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la IGLESIA pide al Padre que envíe su Espíritu Santo, que es el que mantiene viva la Iglesia,  sobre el pan y el vino. ( Se hace el gesto de unir las manos sobre ellos).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algn="just" defTabSz="914400" eaLnBrk="0" fontAlgn="base" hangingPunct="0">
              <a:spcBef>
                <a:spcPct val="0"/>
              </a:spcBef>
              <a:spcAft>
                <a:spcPct val="0"/>
              </a:spcAft>
            </a:pPr>
            <a:r>
              <a:rPr lang="es-ES" sz="1100" dirty="0" smtClean="0">
                <a:solidFill>
                  <a:srgbClr val="000000"/>
                </a:solidFill>
                <a:latin typeface="Antique Olive Compact" pitchFamily="34" charset="0"/>
                <a:ea typeface="Times New Roman" pitchFamily="18" charset="0"/>
                <a:cs typeface="Arial" pitchFamily="34" charset="0"/>
              </a:rPr>
              <a:t>_ _ _ _ _ _ _ _ _</a:t>
            </a:r>
            <a:r>
              <a:rPr lang="es-ES" sz="1100" b="1" u="sng" dirty="0" smtClean="0">
                <a:solidFill>
                  <a:srgbClr val="000000"/>
                </a:solidFill>
                <a:latin typeface="Antique Olive Compact" pitchFamily="34" charset="0"/>
                <a:ea typeface="Times New Roman" pitchFamily="18" charset="0"/>
                <a:cs typeface="Arial" pitchFamily="34" charset="0"/>
              </a:rPr>
              <a:t>:</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Se relata a continuación lo que pasó en la Última Cena. Volvemos a vivir, repitiendo las mismas palabras de Cristo, lo mismo que hizo Jesús esa noche. Revivimos la Pasión, muerte y resurrección de Jesús. Es la </a:t>
            </a: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CONSAGRACIÓN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(Mc 14,22-25; 1ºCor 11,17-34; Mt 26,26-29).</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marR="0" lvl="0" algn="just" defTabSz="914400" eaLnBrk="0" fontAlgn="base" hangingPunct="0">
              <a:lnSpc>
                <a:spcPct val="100000"/>
              </a:lnSpc>
              <a:spcBef>
                <a:spcPct val="0"/>
              </a:spcBef>
              <a:spcAft>
                <a:spcPct val="0"/>
              </a:spcAft>
              <a:buClrTx/>
              <a:buSzTx/>
              <a:buFontTx/>
              <a:buNone/>
              <a:tabLst/>
            </a:pPr>
            <a:r>
              <a:rPr lang="es-ES" sz="1100" dirty="0" smtClean="0">
                <a:solidFill>
                  <a:srgbClr val="000000"/>
                </a:solidFill>
                <a:latin typeface="Antique Olive Compact" pitchFamily="34" charset="0"/>
                <a:ea typeface="Times New Roman" pitchFamily="18" charset="0"/>
                <a:cs typeface="Arial" pitchFamily="34" charset="0"/>
              </a:rPr>
              <a:t>_ _ _ _ _ _ _ _ _</a:t>
            </a:r>
            <a:r>
              <a:rPr lang="es-ES" sz="1100" b="1" u="sng" dirty="0" smtClean="0">
                <a:solidFill>
                  <a:srgbClr val="000000"/>
                </a:solidFill>
                <a:latin typeface="Antique Olive Compact" pitchFamily="34" charset="0"/>
                <a:ea typeface="Times New Roman" pitchFamily="18" charset="0"/>
                <a:cs typeface="Arial" pitchFamily="34" charset="0"/>
              </a:rPr>
              <a:t>:</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Iglesia realiza el memorial del mismo Cristo, recordando principalmente su Pasión, Resurrección y su Ascensión al Cielo.  </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algn="just" defTabSz="914400" eaLnBrk="0" fontAlgn="base" hangingPunct="0">
              <a:spcBef>
                <a:spcPct val="0"/>
              </a:spcBef>
              <a:spcAft>
                <a:spcPct val="0"/>
              </a:spcAft>
            </a:pPr>
            <a:r>
              <a:rPr lang="es-ES" sz="1100" dirty="0" smtClean="0">
                <a:solidFill>
                  <a:srgbClr val="000000"/>
                </a:solidFill>
                <a:latin typeface="Antique Olive Compact" pitchFamily="34" charset="0"/>
                <a:ea typeface="Times New Roman" pitchFamily="18" charset="0"/>
                <a:cs typeface="Arial" pitchFamily="34" charset="0"/>
              </a:rPr>
              <a:t>_ _ _ _ _ _ _ _</a:t>
            </a:r>
            <a:r>
              <a:rPr lang="es-ES" sz="1100" b="1" u="sng" dirty="0" smtClean="0">
                <a:solidFill>
                  <a:srgbClr val="000000"/>
                </a:solidFill>
                <a:latin typeface="Antique Olive Compact" pitchFamily="34" charset="0"/>
                <a:ea typeface="Times New Roman" pitchFamily="18" charset="0"/>
                <a:cs typeface="Arial" pitchFamily="34" charset="0"/>
              </a:rPr>
              <a:t>:</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Iglesia ofrece al Padre en el Espíritu Santo la Víctima Inmaculada.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Iglesia quiere, además,  que los fieles se ofrezcan a sí mismos, y que de día a día perfeccionen, con la mediación de Cristo, la unidad con Dios y entre sí, para que finalmente, Dios lo sea todo en todos.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marR="0" lvl="0" algn="just" defTabSz="914400" eaLnBrk="0" fontAlgn="base" hangingPunct="0">
              <a:lnSpc>
                <a:spcPct val="100000"/>
              </a:lnSpc>
              <a:spcBef>
                <a:spcPct val="0"/>
              </a:spcBef>
              <a:spcAft>
                <a:spcPct val="0"/>
              </a:spcAft>
              <a:buClrTx/>
              <a:buSzTx/>
              <a:buFontTx/>
              <a:buNone/>
              <a:tabLst/>
            </a:pPr>
            <a:r>
              <a:rPr lang="es-ES" sz="1100" dirty="0" smtClean="0">
                <a:solidFill>
                  <a:srgbClr val="000000"/>
                </a:solidFill>
                <a:latin typeface="Antique Olive Compact" pitchFamily="34" charset="0"/>
                <a:ea typeface="Times New Roman" pitchFamily="18" charset="0"/>
                <a:cs typeface="Arial" pitchFamily="34" charset="0"/>
              </a:rPr>
              <a:t>_ _ _ _ _ _ _ _ _ _ _ _ _</a:t>
            </a:r>
            <a:r>
              <a:rPr lang="es-ES" sz="1100" b="1" u="sng" dirty="0" smtClean="0">
                <a:solidFill>
                  <a:srgbClr val="000000"/>
                </a:solidFill>
                <a:latin typeface="Antique Olive Compact" pitchFamily="34" charset="0"/>
                <a:ea typeface="Times New Roman" pitchFamily="18" charset="0"/>
                <a:cs typeface="Arial" pitchFamily="34" charset="0"/>
              </a:rPr>
              <a:t>:</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continuación en las intercesiones, se da a entender que la Eucaristía se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ccelebra</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en comunión con toda la Iglesia, celeste y terrena, y que la oblación se hace por ella y por todos sus miembros, vivos y difuntos, miembros que han sido llamados a participar de la salvación y redención adquiridas por el Cuerpo y Sangre de Cristo.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va pidiendo por toda la Iglesia del cielo y de la tierra. En comunión con los pastores de la Iglesia, el Papa, el Obispo de la diócesis y todos los Obispos de todo el mundo.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lang="es-ES" sz="1100" dirty="0" smtClean="0">
                <a:solidFill>
                  <a:srgbClr val="000000"/>
                </a:solidFill>
                <a:latin typeface="Antique Olive Compact" pitchFamily="34" charset="0"/>
                <a:ea typeface="Times New Roman" pitchFamily="18" charset="0"/>
                <a:cs typeface="Arial" pitchFamily="34" charset="0"/>
              </a:rPr>
              <a:t>_ _ _ _ _ _ _ _ _    _ _ _ _ _</a:t>
            </a:r>
            <a:r>
              <a:rPr lang="es-ES" sz="1100" b="1" u="sng" dirty="0" smtClean="0">
                <a:solidFill>
                  <a:srgbClr val="000000"/>
                </a:solidFill>
                <a:latin typeface="Antique Olive Compact" pitchFamily="34" charset="0"/>
                <a:ea typeface="Times New Roman" pitchFamily="18" charset="0"/>
                <a:cs typeface="Arial" pitchFamily="34" charset="0"/>
              </a:rPr>
              <a:t>:</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Al final, en la </a:t>
            </a:r>
            <a:r>
              <a:rPr lang="es-ES" sz="1100" i="1" dirty="0" smtClean="0">
                <a:solidFill>
                  <a:srgbClr val="000000"/>
                </a:solidFill>
                <a:latin typeface="Arial" pitchFamily="34" charset="0"/>
                <a:ea typeface="Times New Roman" pitchFamily="18" charset="0"/>
                <a:cs typeface="Arial" pitchFamily="34" charset="0"/>
              </a:rPr>
              <a:t>_ _ _ _ _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nos unimos firmemente a todo lo que ha sucedido. La fuerza de esta oración está en el AMEN final, con el que decimos que realmente no nos cabe duda que Cristo está ahí.</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5 CuadroTexto"/>
          <p:cNvSpPr txBox="1"/>
          <p:nvPr/>
        </p:nvSpPr>
        <p:spPr>
          <a:xfrm>
            <a:off x="272480" y="163959"/>
            <a:ext cx="720080" cy="384721"/>
          </a:xfrm>
          <a:prstGeom prst="rect">
            <a:avLst/>
          </a:prstGeom>
          <a:noFill/>
        </p:spPr>
        <p:txBody>
          <a:bodyPr wrap="square" rtlCol="0">
            <a:spAutoFit/>
          </a:bodyPr>
          <a:lstStyle/>
          <a:p>
            <a:r>
              <a:rPr lang="es-ES" b="1" dirty="0" smtClean="0">
                <a:latin typeface="Antique Olive Compact" pitchFamily="34" charset="0"/>
              </a:rPr>
              <a:t>1.C</a:t>
            </a:r>
            <a:endParaRPr lang="es-ES" b="1" dirty="0">
              <a:latin typeface="Antique Olive Compact" pitchFamily="34" charset="0"/>
            </a:endParaRPr>
          </a:p>
        </p:txBody>
      </p:sp>
      <p:sp>
        <p:nvSpPr>
          <p:cNvPr id="7" name="6 CuadroTexto"/>
          <p:cNvSpPr txBox="1"/>
          <p:nvPr/>
        </p:nvSpPr>
        <p:spPr>
          <a:xfrm>
            <a:off x="272480" y="4700463"/>
            <a:ext cx="720080" cy="384721"/>
          </a:xfrm>
          <a:prstGeom prst="rect">
            <a:avLst/>
          </a:prstGeom>
          <a:noFill/>
        </p:spPr>
        <p:txBody>
          <a:bodyPr wrap="square" rtlCol="0">
            <a:spAutoFit/>
          </a:bodyPr>
          <a:lstStyle/>
          <a:p>
            <a:r>
              <a:rPr lang="es-ES" b="1" dirty="0">
                <a:latin typeface="Antique Olive Compact" pitchFamily="34" charset="0"/>
              </a:rPr>
              <a:t>2</a:t>
            </a:r>
            <a:r>
              <a:rPr lang="es-ES" b="1" dirty="0" smtClean="0">
                <a:latin typeface="Antique Olive Compact" pitchFamily="34" charset="0"/>
              </a:rPr>
              <a:t>.C</a:t>
            </a:r>
            <a:endParaRPr lang="es-ES" b="1" dirty="0">
              <a:latin typeface="Antique Olive Compact" pitchFamily="34" charset="0"/>
            </a:endParaRPr>
          </a:p>
        </p:txBody>
      </p:sp>
      <p:sp>
        <p:nvSpPr>
          <p:cNvPr id="8" name="7 CuadroTexto"/>
          <p:cNvSpPr txBox="1"/>
          <p:nvPr/>
        </p:nvSpPr>
        <p:spPr>
          <a:xfrm>
            <a:off x="4160912" y="116632"/>
            <a:ext cx="720080" cy="384721"/>
          </a:xfrm>
          <a:prstGeom prst="rect">
            <a:avLst/>
          </a:prstGeom>
          <a:noFill/>
        </p:spPr>
        <p:txBody>
          <a:bodyPr wrap="square" rtlCol="0">
            <a:spAutoFit/>
          </a:bodyPr>
          <a:lstStyle/>
          <a:p>
            <a:r>
              <a:rPr lang="es-ES" b="1" dirty="0" smtClean="0">
                <a:latin typeface="Antique Olive Compact" pitchFamily="34" charset="0"/>
              </a:rPr>
              <a:t>3.C</a:t>
            </a:r>
            <a:endParaRPr lang="es-ES" b="1" dirty="0">
              <a:latin typeface="Antique Olive Compact"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72480" y="692696"/>
            <a:ext cx="4752528" cy="1446550"/>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Se reza el _ _ _ _ _ _ _ _ _ _ _ _: Todos somos Hijos de Dios. (Mt 6,7-15)</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_ _ _: Somos hermanos y expresamos nuestra unión en Cristo mediante un gesto de paz antes de participar de un mismo PAN. (Mt 5,23-26)</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_ _ _ _ _ _ _ _    _ _ _    _ _ _: Comemos un mismo Cristo que se parte y se divide por nosotros. (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Lc</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24,13-35).</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Nosotros, que somos muchos, en la comunión de un solo pan de vida, que es Cristo, nos hacemos un solo cuerpo (1 Co 10, 17).</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272480" y="2564904"/>
            <a:ext cx="4752528" cy="1277273"/>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celebrante deja caer una parte del pan consagrado en el cáliz.</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 lo que antiguamente se llamaba el </a:t>
            </a:r>
            <a:r>
              <a:rPr kumimoji="0" lang="es-ES" sz="1100" b="0" i="1" u="sng" strike="noStrike" cap="none" normalizeH="0" baseline="0" dirty="0" err="1" smtClean="0">
                <a:ln>
                  <a:noFill/>
                </a:ln>
                <a:solidFill>
                  <a:srgbClr val="000000"/>
                </a:solidFill>
                <a:effectLst/>
                <a:latin typeface="Arial" pitchFamily="34" charset="0"/>
                <a:ea typeface="Times New Roman" pitchFamily="18" charset="0"/>
                <a:cs typeface="Arial" pitchFamily="34" charset="0"/>
              </a:rPr>
              <a:t>fermentum</a:t>
            </a: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Un trozo de pan eucarístico de la misa del Papa era llevado a los sacerdotes de las iglesias de Roma que, debido al servicio que tenían que rendir a sus fieles, no podían asistir a la misa papal. Así quedaba de manifiesto la unidad del </a:t>
            </a:r>
            <a:r>
              <a:rPr kumimoji="0" lang="es-ES" sz="1100"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presbiterium</a:t>
            </a: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es decir, del conjunto de los sacerdotes, de Roma con el Papa.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1"/>
          <p:cNvSpPr>
            <a:spLocks noChangeArrowheads="1"/>
          </p:cNvSpPr>
          <p:nvPr/>
        </p:nvSpPr>
        <p:spPr bwMode="auto">
          <a:xfrm>
            <a:off x="272480" y="4218473"/>
            <a:ext cx="4752528" cy="938719"/>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 una aclamación evangélica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Jn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 29), y desde el siglo VII  se ha cantado en la liturgia romana acompañando la fracción del pan.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Además de ser una confesión cristológica, se presenta como símbolo de la pasión gloriosa del Señor. Cristo, Cordero, en el acto mismo en que se inmola por los pecados del mundo, recibe su máxima glorificación.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1"/>
          <p:cNvSpPr>
            <a:spLocks noChangeArrowheads="1"/>
          </p:cNvSpPr>
          <p:nvPr/>
        </p:nvSpPr>
        <p:spPr bwMode="auto">
          <a:xfrm>
            <a:off x="272480" y="5705380"/>
            <a:ext cx="4752528" cy="1107996"/>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se prepara con una oración en secreto para recibir el Cuerpo y Sangre de Cristo; los fieles hacen lo mismo orando en silencio.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Luego el sacerdote muestra a los fieles el pan eucarístico que recibirán en la comunión, y los invita al banquete de Cristo; Y, juntamente con los fieles, formula un acto de humildad. “Señor no soy digno...” (Mt 8, 8;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Lc</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7, 6)</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1"/>
          <p:cNvSpPr>
            <a:spLocks noChangeArrowheads="1"/>
          </p:cNvSpPr>
          <p:nvPr/>
        </p:nvSpPr>
        <p:spPr bwMode="auto">
          <a:xfrm>
            <a:off x="5385048" y="980728"/>
            <a:ext cx="4320480" cy="1446550"/>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“Cuando avances, no te acerques con las manos abiertas ni los dedos separados. sino que con la mano izquierda haz un trono para la derecha, que para recibir al rey. Recibe el Cuerpo de Cristo en el hueco de tu mano y responde :Amén”....</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 lo cojas, _ _ _ _ _ _ _</a:t>
            </a:r>
            <a:r>
              <a:rPr kumimoji="0" lang="es-ES" sz="1100" b="1"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t>
            </a:r>
            <a:endParaRPr kumimoji="0" lang="es-ES" sz="1100" b="0" i="0" u="none" strike="noStrike" cap="none" normalizeH="0" baseline="0" dirty="0" smtClean="0">
              <a:ln>
                <a:noFill/>
              </a:ln>
              <a:solidFill>
                <a:schemeClr val="tx1"/>
              </a:solidFill>
              <a:effectLst/>
              <a:latin typeface="Antique Olive Compact"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Después de la Comunión, en silencio o con un canto damos gracias a Dios y hablamos con Él.</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
          <p:cNvSpPr>
            <a:spLocks noChangeArrowheads="1"/>
          </p:cNvSpPr>
          <p:nvPr/>
        </p:nvSpPr>
        <p:spPr bwMode="auto">
          <a:xfrm>
            <a:off x="5385048" y="2924944"/>
            <a:ext cx="4320480" cy="600164"/>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la oración después de la comunión, el sacerdote ruega para que se obtengan los frutos del Misterio celebrado.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pueblo hace suya esta oración con la aclamación: AMÉN</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Rectangle 1"/>
          <p:cNvSpPr>
            <a:spLocks noChangeArrowheads="1"/>
          </p:cNvSpPr>
          <p:nvPr/>
        </p:nvSpPr>
        <p:spPr bwMode="auto">
          <a:xfrm>
            <a:off x="5385048" y="4005064"/>
            <a:ext cx="4320480" cy="430887"/>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lang="es-ES" sz="1100" dirty="0">
                <a:solidFill>
                  <a:srgbClr val="000000"/>
                </a:solidFill>
                <a:latin typeface="Arial" pitchFamily="34" charset="0"/>
                <a:ea typeface="Times New Roman" pitchFamily="18" charset="0"/>
                <a:cs typeface="Arial" pitchFamily="34" charset="0"/>
              </a:rPr>
              <a:t>C</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on la que se disuelve la asamblea, para que cada uno vuelva a sus casas bendiciendo y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albando</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 Dios.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1"/>
          <p:cNvSpPr>
            <a:spLocks noChangeArrowheads="1"/>
          </p:cNvSpPr>
          <p:nvPr/>
        </p:nvSpPr>
        <p:spPr bwMode="auto">
          <a:xfrm>
            <a:off x="5385048" y="5013176"/>
            <a:ext cx="4320480" cy="1277273"/>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449263"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Lo que hemos vivido no se puede quedar ahí, de la celebración hay que pasarlo a la vida, sino no tiene sentido ir a misa.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Lc</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6,46-49)</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_ _ _ _ _ _ _ </a:t>
            </a:r>
            <a:r>
              <a:rPr kumimoji="0" lang="es-ES" sz="1100" b="0" i="0" u="none" strike="noStrike" cap="none" normalizeH="0" dirty="0" smtClean="0">
                <a:ln>
                  <a:noFill/>
                </a:ln>
                <a:solidFill>
                  <a:srgbClr val="000000"/>
                </a:solidFill>
                <a:effectLst/>
                <a:latin typeface="Arial" pitchFamily="34" charset="0"/>
                <a:ea typeface="Times New Roman" pitchFamily="18" charset="0"/>
                <a:cs typeface="Arial" pitchFamily="34" charset="0"/>
              </a:rPr>
              <a:t>   _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Tiene este sentido, lo que hemos recibido no podemos guardarlo, hay que darlo. Tememos que ser misioneros en nuestro entorno. Nos hemos comido a Cristo, ¡qué se nos note!</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19 CuadroTexto"/>
          <p:cNvSpPr txBox="1"/>
          <p:nvPr/>
        </p:nvSpPr>
        <p:spPr>
          <a:xfrm>
            <a:off x="272480" y="163959"/>
            <a:ext cx="720080" cy="384721"/>
          </a:xfrm>
          <a:prstGeom prst="rect">
            <a:avLst/>
          </a:prstGeom>
          <a:noFill/>
        </p:spPr>
        <p:txBody>
          <a:bodyPr wrap="square" rtlCol="0">
            <a:spAutoFit/>
          </a:bodyPr>
          <a:lstStyle/>
          <a:p>
            <a:r>
              <a:rPr lang="es-ES" b="1" dirty="0" smtClean="0">
                <a:latin typeface="Antique Olive Compact" pitchFamily="34" charset="0"/>
              </a:rPr>
              <a:t>1.D</a:t>
            </a:r>
            <a:endParaRPr lang="es-ES" b="1" dirty="0">
              <a:latin typeface="Antique Olive Compact" pitchFamily="34" charset="0"/>
            </a:endParaRPr>
          </a:p>
        </p:txBody>
      </p:sp>
      <p:sp>
        <p:nvSpPr>
          <p:cNvPr id="21" name="20 CuadroTexto"/>
          <p:cNvSpPr txBox="1"/>
          <p:nvPr/>
        </p:nvSpPr>
        <p:spPr>
          <a:xfrm>
            <a:off x="272480" y="2180183"/>
            <a:ext cx="720080" cy="384721"/>
          </a:xfrm>
          <a:prstGeom prst="rect">
            <a:avLst/>
          </a:prstGeom>
          <a:noFill/>
        </p:spPr>
        <p:txBody>
          <a:bodyPr wrap="square" rtlCol="0">
            <a:spAutoFit/>
          </a:bodyPr>
          <a:lstStyle/>
          <a:p>
            <a:r>
              <a:rPr lang="es-ES" b="1" dirty="0">
                <a:latin typeface="Antique Olive Compact" pitchFamily="34" charset="0"/>
              </a:rPr>
              <a:t>2</a:t>
            </a:r>
            <a:r>
              <a:rPr lang="es-ES" b="1" dirty="0" smtClean="0">
                <a:latin typeface="Antique Olive Compact" pitchFamily="34" charset="0"/>
              </a:rPr>
              <a:t>.D</a:t>
            </a:r>
            <a:endParaRPr lang="es-ES" b="1" dirty="0">
              <a:latin typeface="Antique Olive Compact" pitchFamily="34" charset="0"/>
            </a:endParaRPr>
          </a:p>
        </p:txBody>
      </p:sp>
      <p:sp>
        <p:nvSpPr>
          <p:cNvPr id="22" name="21 CuadroTexto"/>
          <p:cNvSpPr txBox="1"/>
          <p:nvPr/>
        </p:nvSpPr>
        <p:spPr>
          <a:xfrm>
            <a:off x="272480" y="3861048"/>
            <a:ext cx="720080" cy="384721"/>
          </a:xfrm>
          <a:prstGeom prst="rect">
            <a:avLst/>
          </a:prstGeom>
          <a:noFill/>
        </p:spPr>
        <p:txBody>
          <a:bodyPr wrap="square" rtlCol="0">
            <a:spAutoFit/>
          </a:bodyPr>
          <a:lstStyle/>
          <a:p>
            <a:r>
              <a:rPr lang="es-ES" b="1" dirty="0">
                <a:latin typeface="Antique Olive Compact" pitchFamily="34" charset="0"/>
              </a:rPr>
              <a:t>3</a:t>
            </a:r>
            <a:r>
              <a:rPr lang="es-ES" b="1" dirty="0" smtClean="0">
                <a:latin typeface="Antique Olive Compact" pitchFamily="34" charset="0"/>
              </a:rPr>
              <a:t>.D</a:t>
            </a:r>
            <a:endParaRPr lang="es-ES" b="1" dirty="0">
              <a:latin typeface="Antique Olive Compact" pitchFamily="34" charset="0"/>
            </a:endParaRPr>
          </a:p>
        </p:txBody>
      </p:sp>
      <p:sp>
        <p:nvSpPr>
          <p:cNvPr id="23" name="22 CuadroTexto"/>
          <p:cNvSpPr txBox="1"/>
          <p:nvPr/>
        </p:nvSpPr>
        <p:spPr>
          <a:xfrm>
            <a:off x="272480" y="5276527"/>
            <a:ext cx="720080" cy="384721"/>
          </a:xfrm>
          <a:prstGeom prst="rect">
            <a:avLst/>
          </a:prstGeom>
          <a:noFill/>
        </p:spPr>
        <p:txBody>
          <a:bodyPr wrap="square" rtlCol="0">
            <a:spAutoFit/>
          </a:bodyPr>
          <a:lstStyle/>
          <a:p>
            <a:r>
              <a:rPr lang="es-ES" b="1" dirty="0">
                <a:latin typeface="Antique Olive Compact" pitchFamily="34" charset="0"/>
              </a:rPr>
              <a:t>4</a:t>
            </a:r>
            <a:r>
              <a:rPr lang="es-ES" b="1" dirty="0" smtClean="0">
                <a:latin typeface="Antique Olive Compact" pitchFamily="34" charset="0"/>
              </a:rPr>
              <a:t>.D</a:t>
            </a:r>
            <a:endParaRPr lang="es-ES" b="1" dirty="0">
              <a:latin typeface="Antique Olive Compact" pitchFamily="34" charset="0"/>
            </a:endParaRPr>
          </a:p>
        </p:txBody>
      </p:sp>
      <p:sp>
        <p:nvSpPr>
          <p:cNvPr id="24" name="23 CuadroTexto"/>
          <p:cNvSpPr txBox="1"/>
          <p:nvPr/>
        </p:nvSpPr>
        <p:spPr>
          <a:xfrm>
            <a:off x="5385048" y="523999"/>
            <a:ext cx="720080" cy="384721"/>
          </a:xfrm>
          <a:prstGeom prst="rect">
            <a:avLst/>
          </a:prstGeom>
          <a:noFill/>
        </p:spPr>
        <p:txBody>
          <a:bodyPr wrap="square" rtlCol="0">
            <a:spAutoFit/>
          </a:bodyPr>
          <a:lstStyle/>
          <a:p>
            <a:r>
              <a:rPr lang="es-ES" b="1" dirty="0">
                <a:latin typeface="Antique Olive Compact" pitchFamily="34" charset="0"/>
              </a:rPr>
              <a:t>5</a:t>
            </a:r>
            <a:r>
              <a:rPr lang="es-ES" b="1" dirty="0" smtClean="0">
                <a:latin typeface="Antique Olive Compact" pitchFamily="34" charset="0"/>
              </a:rPr>
              <a:t>.D</a:t>
            </a:r>
            <a:endParaRPr lang="es-ES" b="1" dirty="0">
              <a:latin typeface="Antique Olive Compact" pitchFamily="34" charset="0"/>
            </a:endParaRPr>
          </a:p>
        </p:txBody>
      </p:sp>
      <p:sp>
        <p:nvSpPr>
          <p:cNvPr id="25" name="24 CuadroTexto"/>
          <p:cNvSpPr txBox="1"/>
          <p:nvPr/>
        </p:nvSpPr>
        <p:spPr>
          <a:xfrm>
            <a:off x="5457056" y="2564904"/>
            <a:ext cx="720080" cy="384721"/>
          </a:xfrm>
          <a:prstGeom prst="rect">
            <a:avLst/>
          </a:prstGeom>
          <a:noFill/>
        </p:spPr>
        <p:txBody>
          <a:bodyPr wrap="square" rtlCol="0">
            <a:spAutoFit/>
          </a:bodyPr>
          <a:lstStyle/>
          <a:p>
            <a:r>
              <a:rPr lang="es-ES" b="1" dirty="0">
                <a:latin typeface="Antique Olive Compact" pitchFamily="34" charset="0"/>
              </a:rPr>
              <a:t>6</a:t>
            </a:r>
            <a:r>
              <a:rPr lang="es-ES" b="1" dirty="0" smtClean="0">
                <a:latin typeface="Antique Olive Compact" pitchFamily="34" charset="0"/>
              </a:rPr>
              <a:t>.D</a:t>
            </a:r>
            <a:endParaRPr lang="es-ES" b="1" dirty="0">
              <a:latin typeface="Antique Olive Compact" pitchFamily="34" charset="0"/>
            </a:endParaRPr>
          </a:p>
        </p:txBody>
      </p:sp>
      <p:sp>
        <p:nvSpPr>
          <p:cNvPr id="26" name="25 CuadroTexto"/>
          <p:cNvSpPr txBox="1"/>
          <p:nvPr/>
        </p:nvSpPr>
        <p:spPr>
          <a:xfrm>
            <a:off x="5457056" y="3645024"/>
            <a:ext cx="720080" cy="384721"/>
          </a:xfrm>
          <a:prstGeom prst="rect">
            <a:avLst/>
          </a:prstGeom>
          <a:noFill/>
        </p:spPr>
        <p:txBody>
          <a:bodyPr wrap="square" rtlCol="0">
            <a:spAutoFit/>
          </a:bodyPr>
          <a:lstStyle/>
          <a:p>
            <a:r>
              <a:rPr lang="es-ES" b="1" dirty="0" smtClean="0">
                <a:latin typeface="Antique Olive Compact" pitchFamily="34" charset="0"/>
              </a:rPr>
              <a:t>7.D</a:t>
            </a:r>
            <a:endParaRPr lang="es-ES" b="1" dirty="0">
              <a:latin typeface="Antique Olive Compact" pitchFamily="34" charset="0"/>
            </a:endParaRPr>
          </a:p>
        </p:txBody>
      </p:sp>
      <p:sp>
        <p:nvSpPr>
          <p:cNvPr id="27" name="26 CuadroTexto"/>
          <p:cNvSpPr txBox="1"/>
          <p:nvPr/>
        </p:nvSpPr>
        <p:spPr>
          <a:xfrm>
            <a:off x="5457056" y="4628455"/>
            <a:ext cx="720080" cy="384721"/>
          </a:xfrm>
          <a:prstGeom prst="rect">
            <a:avLst/>
          </a:prstGeom>
          <a:noFill/>
        </p:spPr>
        <p:txBody>
          <a:bodyPr wrap="square" rtlCol="0">
            <a:spAutoFit/>
          </a:bodyPr>
          <a:lstStyle/>
          <a:p>
            <a:r>
              <a:rPr lang="es-ES" b="1" dirty="0">
                <a:latin typeface="Antique Olive Compact" pitchFamily="34" charset="0"/>
              </a:rPr>
              <a:t>8</a:t>
            </a:r>
            <a:r>
              <a:rPr lang="es-ES" b="1" dirty="0" smtClean="0">
                <a:latin typeface="Antique Olive Compact" pitchFamily="34" charset="0"/>
              </a:rPr>
              <a:t>.D</a:t>
            </a:r>
            <a:endParaRPr lang="es-ES" b="1" dirty="0">
              <a:latin typeface="Antique Olive Compact"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00472" y="65674"/>
            <a:ext cx="9505056"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es-ES" sz="1800" b="1" i="0"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1) RITO DE ENTRADA</a:t>
            </a:r>
            <a:endParaRPr kumimoji="0" lang="es-ES" sz="1800" b="0" i="0" strike="noStrike" cap="none" normalizeH="0" baseline="0" dirty="0" smtClean="0">
              <a:ln>
                <a:noFill/>
              </a:ln>
              <a:solidFill>
                <a:schemeClr val="tx1"/>
              </a:solidFill>
              <a:effectLst/>
              <a:latin typeface="Antique Olive Compact"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pueblo toma conciencia de ser comunidad, (de ser amigos de Jesús), y se dispone a escuchar la Palabra de Dios y a celebrar dignamente la Eucaristía.</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a:t>
            </a:r>
            <a:r>
              <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 </a:t>
            </a: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 CANTO DE ENTRADA:</a:t>
            </a:r>
            <a:endParaRPr lang="es-ES" sz="1200" b="1" dirty="0">
              <a:solidFill>
                <a:srgbClr val="000000"/>
              </a:solidFill>
              <a:latin typeface="Antique Olive Compact" pitchFamily="34" charset="0"/>
              <a:ea typeface="Times New Roman" pitchFamily="18" charset="0"/>
              <a:cs typeface="Arial" pitchFamily="34" charset="0"/>
            </a:endParaRPr>
          </a:p>
        </p:txBody>
      </p:sp>
      <p:sp>
        <p:nvSpPr>
          <p:cNvPr id="11" name="Rectangle 1"/>
          <p:cNvSpPr>
            <a:spLocks noChangeArrowheads="1"/>
          </p:cNvSpPr>
          <p:nvPr/>
        </p:nvSpPr>
        <p:spPr bwMode="auto">
          <a:xfrm>
            <a:off x="4880992" y="788219"/>
            <a:ext cx="4752528" cy="30008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228600" algn="just" defTabSz="914400" eaLnBrk="0" fontAlgn="base" hangingPunct="0">
              <a:spcBef>
                <a:spcPct val="0"/>
              </a:spcBef>
              <a:spcAft>
                <a:spcPct val="0"/>
              </a:spcAf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lang="es-ES" sz="1200" b="1" dirty="0">
                <a:solidFill>
                  <a:srgbClr val="000000"/>
                </a:solidFill>
                <a:latin typeface="Antique Olive Compact" pitchFamily="34" charset="0"/>
                <a:ea typeface="Times New Roman" pitchFamily="18" charset="0"/>
                <a:cs typeface="Arial" pitchFamily="34" charset="0"/>
              </a:rPr>
              <a:t>  RITO PENITENCIAL:</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smtClean="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smtClean="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smtClean="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smtClean="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un momento de silencio nos reconocemos pequeños y con  fallos delante de Dios. Limpia los pecados veniales.</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GLORIA:</a:t>
            </a: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Es un himno de alabanza a Dios.</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ORACIÓN COLECTA</a:t>
            </a:r>
            <a:r>
              <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t>
            </a:r>
            <a:endParaRPr kumimoji="0" lang="es-ES" sz="700" b="0" i="0" u="none" strike="noStrike" cap="none" normalizeH="0" baseline="0" dirty="0" smtClean="0">
              <a:ln>
                <a:noFill/>
              </a:ln>
              <a:solidFill>
                <a:schemeClr val="tx1"/>
              </a:solidFill>
              <a:effectLst/>
              <a:latin typeface="Antique Olive Compact" pitchFamily="34" charset="0"/>
              <a:cs typeface="Arial" pitchFamily="34" charset="0"/>
            </a:endParaRPr>
          </a:p>
        </p:txBody>
      </p:sp>
      <p:sp>
        <p:nvSpPr>
          <p:cNvPr id="8" name="Rectangle 1"/>
          <p:cNvSpPr>
            <a:spLocks noChangeArrowheads="1"/>
          </p:cNvSpPr>
          <p:nvPr/>
        </p:nvSpPr>
        <p:spPr bwMode="auto">
          <a:xfrm>
            <a:off x="200472" y="3861048"/>
            <a:ext cx="4752528"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B -</a:t>
            </a:r>
            <a:r>
              <a:rPr kumimoji="0" lang="es-ES" sz="1200" b="1" i="0" u="none" strike="noStrike" cap="none" normalizeH="0" dirty="0" smtClean="0">
                <a:ln>
                  <a:noFill/>
                </a:ln>
                <a:solidFill>
                  <a:srgbClr val="000000"/>
                </a:solidFill>
                <a:effectLst/>
                <a:latin typeface="Antique Olive Compact" pitchFamily="34" charset="0"/>
                <a:ea typeface="Times New Roman" pitchFamily="18" charset="0"/>
                <a:cs typeface="Arial" pitchFamily="34" charset="0"/>
              </a:rPr>
              <a:t> </a:t>
            </a: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VENERACIÓN DEL ALTAR  Y SALUDO AL PUEBLO</a:t>
            </a:r>
            <a:endParaRPr lang="es-ES" sz="700" dirty="0">
              <a:latin typeface="Antique Olive Compact"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700" dirty="0">
              <a:solidFill>
                <a:srgbClr val="000000"/>
              </a:solidFill>
              <a:latin typeface="Antique Olive Compact"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p:txBody>
      </p:sp>
      <p:sp>
        <p:nvSpPr>
          <p:cNvPr id="3" name="Rectangle 1"/>
          <p:cNvSpPr>
            <a:spLocks noChangeArrowheads="1"/>
          </p:cNvSpPr>
          <p:nvPr/>
        </p:nvSpPr>
        <p:spPr bwMode="auto">
          <a:xfrm>
            <a:off x="200472" y="1196752"/>
            <a:ext cx="4680520" cy="2631490"/>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100" b="0"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FINALIDAD</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Abre la celebración y fomenta la unión entre los fieles que van al encuentro del Señor.</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El canto une la comunidad, ayuda a orar y a participar en la acción.</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Introduce en el misterio del día. La letra y la música del canto hacen pregustar la celebración  a la asamblea.</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Acompaña la procesión de entrada.</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es-ES" sz="1100" b="1"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PROCESIÓN DE ENTRADA</a:t>
            </a:r>
            <a:endParaRPr kumimoji="0" lang="es-ES" sz="600" b="1" i="0" u="none" strike="noStrike" cap="none" normalizeH="0" baseline="0" dirty="0" smtClean="0">
              <a:ln>
                <a:noFill/>
              </a:ln>
              <a:solidFill>
                <a:schemeClr val="tx1"/>
              </a:solidFill>
              <a:effectLst/>
              <a:latin typeface="Antique Olive Compact"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Es expresión de fe, de solemnidad, de comunidad y de orden.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Refleja el carácter peregrinante del pueblo de Dios.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El pueblo está de pie en señal de disponibilidad y respeto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En la procesión se pueden llevar el incensario, la cruz, los ciriales y el evangeliario.</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1"/>
          <p:cNvSpPr>
            <a:spLocks noChangeArrowheads="1"/>
          </p:cNvSpPr>
          <p:nvPr/>
        </p:nvSpPr>
        <p:spPr bwMode="auto">
          <a:xfrm>
            <a:off x="200472" y="4437112"/>
            <a:ext cx="4680520" cy="2123658"/>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El Altar simboliza a Cristo, piedra fundamental. El Altar habla de sacrificio en forma de banquete.</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Forma de veneración: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Inclinación profunda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Beso de la Iglesia antera a Cristo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Incensaciones, expresión de honor, purificación y santificación.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saludo al pueblo </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con la señal de la cruz es porque estamos reunidos en el nombre del Padre, del Hijo y del Espíritu Santo. Dios nos reúne para encontrarnos con Él.</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Existe una conexión entre la Eucaristía y el Bautismo, que es cuando se nos hace por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primra</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vez la señal de la cruz que se repite en la Confirmación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1"/>
          <p:cNvSpPr>
            <a:spLocks noChangeArrowheads="1"/>
          </p:cNvSpPr>
          <p:nvPr/>
        </p:nvSpPr>
        <p:spPr bwMode="auto">
          <a:xfrm>
            <a:off x="5025008" y="1268760"/>
            <a:ext cx="4680520" cy="1277273"/>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Todos somos pecadores y  tenemos que pedir a Dios perdón por ello.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Muestra la solidaridad de todos en el pecado y la voluntad de ayudarse mutuamente a destruirlo intercediendo unos por otros.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Purifica el corazón, prepara el terreno para que caiga la semilla de la Palabra y del Pan eucarístico.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Nos abre a la escucha de la Palabra y a acogerla interiormente.</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1"/>
          <p:cNvSpPr>
            <a:spLocks noChangeArrowheads="1"/>
          </p:cNvSpPr>
          <p:nvPr/>
        </p:nvSpPr>
        <p:spPr bwMode="auto">
          <a:xfrm>
            <a:off x="5025008" y="3861048"/>
            <a:ext cx="4680520" cy="2154436"/>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 ponerse en presencia de Dios, por eso el silencio, orar y pedirle a Dios por medio del sacerdote. Recoge lo que vivimos en el día a día.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invita al pueblo a orar y todos juntos, a una con el sacerdote permanecemos un rato en silencio para tomar conciencia de que estamos en la presencia del Señor y formular  interiormente nuestra oraciones y súplicas.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entonces lee la oración colecta, que recoge todas nuestra oraciones y que expresa generalmente la índole de la celebración,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dirigiendose</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la súplica a Dios Padre por medio de Cristo en el Espíritu Santo.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pueblo para unirse a esta súplica y dar su asentimiento, hace suya la   oración pronunciando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laaclamación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AMÉN.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00472" y="162799"/>
            <a:ext cx="9505056" cy="47397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es-ES" sz="1800" b="1"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2) LITURGIA DE LA PALABRA</a:t>
            </a:r>
            <a:endParaRPr kumimoji="0" lang="es-ES" sz="1800" b="0" i="0" u="none" strike="noStrike" cap="none" normalizeH="0" baseline="0" dirty="0" smtClean="0">
              <a:ln>
                <a:noFill/>
              </a:ln>
              <a:solidFill>
                <a:schemeClr val="tx1"/>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Nos disponemos a escuchar a Dios. En cada Eucaristía Dios tiene algo importante que decirnos.</a:t>
            </a: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las lecturas que luego desarrolla la homilía, Dios habla a su pueblo, le descubre el misterio de la redención y salvación y le ofrece alimento espiritual. El mismo Cristo, por su Palabra, se hace presente.</a:t>
            </a: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PROCLAMACIÓN DE LA PALABRA:</a:t>
            </a: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Las lecturas que se suelen hacer los Domingos son las siguientes:</a:t>
            </a:r>
          </a:p>
          <a:p>
            <a:pPr marL="0" marR="0" lvl="0" indent="449263" algn="just" defTabSz="914400" rtl="0" eaLnBrk="0" fontAlgn="base" latinLnBrk="0" hangingPunct="0">
              <a:lnSpc>
                <a:spcPct val="15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5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449263" algn="just" defTabSz="914400" rtl="0" eaLnBrk="0" fontAlgn="base" latinLnBrk="0" hangingPunct="0">
              <a:lnSpc>
                <a:spcPct val="15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5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449263" algn="just" defTabSz="914400" rtl="0" eaLnBrk="0" fontAlgn="base" latinLnBrk="0" hangingPunct="0">
              <a:lnSpc>
                <a:spcPct val="15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indent="449263" algn="just" defTabSz="914400" eaLnBrk="0" fontAlgn="base" hangingPunct="0">
              <a:lnSpc>
                <a:spcPct val="150000"/>
              </a:lnSpc>
              <a:spcBef>
                <a:spcPct val="0"/>
              </a:spcBef>
              <a:spcAft>
                <a:spcPct val="0"/>
              </a:spcAft>
            </a:pPr>
            <a:r>
              <a:rPr lang="es-ES" sz="1200" u="sng" dirty="0" smtClean="0">
                <a:solidFill>
                  <a:srgbClr val="000000"/>
                </a:solidFill>
                <a:latin typeface="Antique Olive Compact" pitchFamily="34" charset="0"/>
                <a:ea typeface="Times New Roman" pitchFamily="18" charset="0"/>
                <a:cs typeface="Arial" pitchFamily="34" charset="0"/>
              </a:rPr>
              <a:t>ACTUALIZACIÓN de la PALABRA</a:t>
            </a: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Viene a través de la </a:t>
            </a:r>
            <a:r>
              <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homilía</a:t>
            </a: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 si no hay  homilía por la meditación de la misma. </a:t>
            </a:r>
            <a:r>
              <a:rPr lang="es-ES" sz="1200" b="1" u="sng" dirty="0" smtClean="0">
                <a:solidFill>
                  <a:srgbClr val="000000"/>
                </a:solidFill>
                <a:latin typeface="Arial" pitchFamily="34" charset="0"/>
                <a:ea typeface="Times New Roman" pitchFamily="18" charset="0"/>
                <a:cs typeface="Arial" pitchFamily="34" charset="0"/>
              </a:rPr>
              <a:t>DIOS QUIERE QUE ESA PALABRA LA VIVAS TÚ, HOY.</a:t>
            </a:r>
            <a:endParaRPr kumimoji="0" lang="es-ES" sz="700" b="1"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  PROFESIÓN DE FE o Credo</a:t>
            </a:r>
            <a:r>
              <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t>
            </a:r>
            <a:endParaRPr kumimoji="0" lang="es-ES" sz="700" b="0" i="0" u="none" strike="noStrike" cap="none" normalizeH="0" baseline="0" dirty="0" smtClean="0">
              <a:ln>
                <a:noFill/>
              </a:ln>
              <a:solidFill>
                <a:schemeClr val="tx1"/>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lang="es-ES" sz="1200" u="sng" dirty="0" smtClean="0">
                <a:solidFill>
                  <a:srgbClr val="000000"/>
                </a:solidFill>
                <a:latin typeface="Antique Olive Compact" pitchFamily="34" charset="0"/>
                <a:ea typeface="Times New Roman" pitchFamily="18" charset="0"/>
                <a:cs typeface="Arial" pitchFamily="34" charset="0"/>
              </a:rPr>
              <a:t>ORACIÓN UNIVERSAL, ORACIÓN </a:t>
            </a:r>
            <a:r>
              <a:rPr lang="es-ES" sz="1200" u="sng" dirty="0">
                <a:solidFill>
                  <a:srgbClr val="000000"/>
                </a:solidFill>
                <a:latin typeface="Antique Olive Compact" pitchFamily="34" charset="0"/>
                <a:ea typeface="Times New Roman" pitchFamily="18" charset="0"/>
                <a:cs typeface="Arial" pitchFamily="34" charset="0"/>
              </a:rPr>
              <a:t>DE LOS FIELES</a:t>
            </a: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272480" y="3836948"/>
            <a:ext cx="9361040" cy="600164"/>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Símbolo o profesión de fe, dentro de la Misa, tiende a que el pueblo dé su asentimiento y su respuesta a la palabra de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Dioos</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oída en las lecturas y en la homilía, y traiga a su memoria, antes de empezar la celebración eucarística, la norma de su fe</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Los Domingos rezamos el </a:t>
            </a:r>
            <a:r>
              <a:rPr kumimoji="0" lang="es-ES" sz="1100" b="1"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CREDO</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Creo en el mensaje de Jesús y lo creo para vivirlo.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272480" y="4869160"/>
            <a:ext cx="9361040" cy="1785104"/>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Pedimos por las necesidades de la Iglesia entera y por todo el mundo. (Mt 7,7-11; Mt 19,19-20).</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orden suele ser el siguiente:</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Por las necesidades de la Iglesia.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b) Por los que gobiernan el estado y por la salvación del mundo.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 Por los que sufren cualquier dificultad.</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 Por la comunidad local.</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celebrante es quien dirige esta oración, invita a los fieles a orar, con una breve monición, y terminarla con una oración conclusiva.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asamblea entera expresa su súplica con una invocación común, que se pronuncia después de cada intención, o con la oración en silencio.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1"/>
          <p:cNvSpPr>
            <a:spLocks noChangeArrowheads="1"/>
          </p:cNvSpPr>
          <p:nvPr/>
        </p:nvSpPr>
        <p:spPr bwMode="auto">
          <a:xfrm>
            <a:off x="200472" y="1647671"/>
            <a:ext cx="9361040" cy="1277273"/>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449263" algn="just" defTabSz="914400" eaLnBrk="0" fontAlgn="base" hangingPunct="0">
              <a:spcBef>
                <a:spcPct val="0"/>
              </a:spcBef>
              <a:spcAft>
                <a:spcPct val="0"/>
              </a:spcAft>
            </a:pPr>
            <a:r>
              <a:rPr kumimoji="0" lang="es-ES" sz="1100" b="0" i="0" strike="noStrike" cap="none" normalizeH="0" baseline="0" dirty="0" smtClean="0">
                <a:ln>
                  <a:noFill/>
                </a:ln>
                <a:solidFill>
                  <a:srgbClr val="000000"/>
                </a:solidFill>
                <a:effectLst/>
                <a:latin typeface="Arial" pitchFamily="34" charset="0"/>
                <a:ea typeface="Times New Roman" pitchFamily="18" charset="0"/>
                <a:cs typeface="Arial" pitchFamily="34" charset="0"/>
              </a:rPr>
              <a:t>La </a:t>
            </a:r>
            <a:r>
              <a:rPr kumimoji="0" lang="es-ES" sz="11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PRIMERA LECTURA</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del A.T.</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Un </a:t>
            </a:r>
            <a:r>
              <a:rPr lang="es-ES" sz="1100" u="sng" dirty="0" smtClean="0">
                <a:solidFill>
                  <a:srgbClr val="000000"/>
                </a:solidFill>
                <a:latin typeface="Antique Olive Compact" pitchFamily="34" charset="0"/>
                <a:ea typeface="Times New Roman" pitchFamily="18" charset="0"/>
                <a:cs typeface="Arial" pitchFamily="34" charset="0"/>
              </a:rPr>
              <a:t>SALMO</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que es una oración. una respuesta de toda la comunidad a la Palabra de Dios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a:t>
            </a:r>
            <a:r>
              <a:rPr lang="es-ES" sz="1100" u="sng" dirty="0" smtClean="0">
                <a:solidFill>
                  <a:srgbClr val="000000"/>
                </a:solidFill>
                <a:latin typeface="Antique Olive Compact" pitchFamily="34" charset="0"/>
                <a:ea typeface="Times New Roman" pitchFamily="18" charset="0"/>
                <a:cs typeface="Arial" pitchFamily="34" charset="0"/>
              </a:rPr>
              <a:t> SEGUNDA LECTURA</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del N.T.</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a:t>
            </a:r>
            <a:r>
              <a:rPr lang="es-ES" sz="1100" u="sng" dirty="0" smtClean="0">
                <a:solidFill>
                  <a:srgbClr val="000000"/>
                </a:solidFill>
                <a:latin typeface="Antique Olive Compact" pitchFamily="34" charset="0"/>
                <a:ea typeface="Times New Roman" pitchFamily="18" charset="0"/>
                <a:cs typeface="Arial" pitchFamily="34" charset="0"/>
              </a:rPr>
              <a:t> ALELUYA</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versículo que prepara el Evangelio.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a:t>
            </a:r>
            <a:r>
              <a:rPr lang="es-ES" sz="1100" u="sng" dirty="0" smtClean="0">
                <a:solidFill>
                  <a:srgbClr val="000000"/>
                </a:solidFill>
                <a:latin typeface="Antique Olive Compact" pitchFamily="34" charset="0"/>
                <a:ea typeface="Times New Roman" pitchFamily="18" charset="0"/>
                <a:cs typeface="Arial" pitchFamily="34" charset="0"/>
              </a:rPr>
              <a:t> EVANGELIO</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Nos ponemos de pie para escucharlo como señal de veneración. Siempre lo lee el diácono o el sacerdote.</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lang="es-ES" sz="1100" u="sng" dirty="0" err="1" smtClean="0">
                <a:solidFill>
                  <a:srgbClr val="000000"/>
                </a:solidFill>
                <a:latin typeface="Antique Olive Compact" pitchFamily="34" charset="0"/>
                <a:ea typeface="Times New Roman" pitchFamily="18" charset="0"/>
                <a:cs typeface="Arial" pitchFamily="34" charset="0"/>
              </a:rPr>
              <a:t>Presignación</a:t>
            </a:r>
            <a:r>
              <a:rPr kumimoji="0" lang="es-ES" sz="1100" b="0"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Purificar nuestra mente, labios y nuestro ser</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Al finalizar la lectura </a:t>
            </a:r>
            <a:r>
              <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besa el Evangelio</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como muestra del amor que tenemos  a la Palabra de Dios.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58460"/>
            <a:ext cx="4953000" cy="56477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es-ES" sz="1800" b="1"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3) LITURGIA EUCARÍSTICA:</a:t>
            </a:r>
            <a:endParaRPr kumimoji="0" lang="es-ES" sz="1800" b="0" i="0" u="none" strike="noStrike" cap="none" normalizeH="0" baseline="0" dirty="0" smtClean="0">
              <a:ln>
                <a:noFill/>
              </a:ln>
              <a:solidFill>
                <a:schemeClr val="tx1"/>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smtClean="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smtClean="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PRESENTACIÓN DE LAS OFRENDAS</a:t>
            </a: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Se recogen las ofrendas, a las que añadimos nuestra vida, lo que hacemos, nuestro trabajo. Se presenta el pan y el vino, los mismos elementos que Cristo tomó en sus manos en la Última Cena.</a:t>
            </a: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PLEGARIA EUCARÍSTICA: </a:t>
            </a:r>
            <a:r>
              <a:rPr kumimoji="0" lang="es-ES" sz="120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CENTRO Y CÚLMEN DE TODA LA CELEBRACIÓN</a:t>
            </a:r>
          </a:p>
        </p:txBody>
      </p:sp>
      <p:sp>
        <p:nvSpPr>
          <p:cNvPr id="3" name="Rectangle 1"/>
          <p:cNvSpPr>
            <a:spLocks noChangeArrowheads="1"/>
          </p:cNvSpPr>
          <p:nvPr/>
        </p:nvSpPr>
        <p:spPr bwMode="auto">
          <a:xfrm>
            <a:off x="272480" y="392028"/>
            <a:ext cx="4680520" cy="3816429"/>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la Última Cena, Cristo instituyó el sacrificio y convite Pascual, por medio del cual el sacrificio de la Cruz se hace continuamente presente en la Iglesia cuando el sacerdote, que representa a Cristo  Señor, realiza lo que el mismo Señor hizo y encargó a sus discípulos que hicieran en memoria de él. (SC 47)</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Cristo, en efecto, tomó en sus manos el pan y el cáliz, dio gracias lo partió y lo dio a sus discípulos diciendo: “Tomad, comed, bebed; esto es mi Cuerpo; éste es el cáliz</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 mi Sangre. Haced esto en conmemoración mía. ”  De ahí que la Iglesia haya ordenado toda la celebración de la Liturgia Eucarística según estas mismas partes que responden a las palabras y gestos de Cristo.  </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efecto:</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En la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presetación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 las ofrendas se llevan al altar el pan y el vino con el agua; es decir, los mismos elementos que Cristo tomó en sus manos.</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En la Plegaria eucarística se dan gracias a Dios por toda la obra de la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salvción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y las ofrendas se convierten en el Cuerpo y Sangre de Cristo.</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Por la fracción de un solo pan se manifiesta la unidad de los fieles, y por la comunión de los mismos fieles reciben el Cuerpo y Sangre del Señor, del mismo modo que los Apóstoles lo recibieron de manos del mismo Cristo.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272480" y="5620741"/>
            <a:ext cx="4680520" cy="1107996"/>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 una oración de acción de gracias y de consagración.</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invita al pueblo a elevar el corazón hacia Dios, en oración y acción de Gracias, y se le asocia en la oración que él dirige en nombre de toda la comunidad, por Jesucristo, a Dios Padre. El sentido de esta oración es que toda la comunidad de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dieles</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se una con Cristo en el reconocimiento de las grandezas de Dios y en la ofrenda del sacrificio.</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1"/>
          <p:cNvSpPr>
            <a:spLocks noChangeArrowheads="1"/>
          </p:cNvSpPr>
          <p:nvPr/>
        </p:nvSpPr>
        <p:spPr bwMode="auto">
          <a:xfrm>
            <a:off x="5025008" y="44624"/>
            <a:ext cx="4680520" cy="6694140"/>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1"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ACCIÓN DE GRACIAS</a:t>
            </a:r>
            <a:r>
              <a:rPr kumimoji="0" lang="es-ES" sz="11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t>
            </a:r>
            <a:endParaRPr kumimoji="0" lang="es-ES" sz="600" b="1" i="0" u="none" strike="noStrike" cap="none" normalizeH="0" baseline="0" dirty="0" smtClean="0">
              <a:ln>
                <a:noFill/>
              </a:ln>
              <a:solidFill>
                <a:schemeClr val="tx1"/>
              </a:solidFill>
              <a:effectLst/>
              <a:latin typeface="Antique Olive Compact"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 el </a:t>
            </a:r>
            <a:r>
              <a:rPr kumimoji="0" lang="es-ES" sz="11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PREFACIO</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Empieza diciendo: EL SEÑOR ESTÉ CON VOSOTROS.  </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en nombre de todo el pueblo santo, glorifica a Dios Padre y le da las gracias por toda la obra de Salvación o por algunos aspectos particulares, según la variante del día.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lang="es-ES" sz="1100" b="1" u="sng" dirty="0" smtClean="0">
                <a:solidFill>
                  <a:srgbClr val="000000"/>
                </a:solidFill>
                <a:latin typeface="Antique Olive Compact" pitchFamily="34" charset="0"/>
                <a:ea typeface="Times New Roman" pitchFamily="18" charset="0"/>
                <a:cs typeface="Arial" pitchFamily="34" charset="0"/>
              </a:rPr>
              <a:t>ACLAMACIÓN</a:t>
            </a:r>
            <a:r>
              <a:rPr kumimoji="0" lang="es-ES" sz="1100" b="1"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s-ES" sz="600" b="1"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Nos unimos  con toda la asamblea aclamando a Dios tres veces </a:t>
            </a:r>
            <a:r>
              <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SANTO</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rezando o cantando el SANTO.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lang="es-ES" sz="1100" b="1" u="sng" dirty="0" smtClean="0">
                <a:solidFill>
                  <a:srgbClr val="000000"/>
                </a:solidFill>
                <a:latin typeface="Antique Olive Compact" pitchFamily="34" charset="0"/>
                <a:ea typeface="Times New Roman" pitchFamily="18" charset="0"/>
                <a:cs typeface="Arial" pitchFamily="34" charset="0"/>
              </a:rPr>
              <a:t>EPÍCLESIS</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la </a:t>
            </a: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EPÍCLESIS</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la IGLESIA pide al Padre que envíe su Espíritu Santo, que es el que mantiene viva la Iglesia,  sobre el pan y el vino. ( Se hace el gesto de unir las manos sobre ellos).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algn="just" defTabSz="914400" eaLnBrk="0" fontAlgn="base" hangingPunct="0">
              <a:spcBef>
                <a:spcPct val="0"/>
              </a:spcBef>
              <a:spcAft>
                <a:spcPct val="0"/>
              </a:spcAft>
            </a:pPr>
            <a:r>
              <a:rPr lang="es-ES" sz="1100" b="1" u="sng" dirty="0" smtClean="0">
                <a:solidFill>
                  <a:srgbClr val="000000"/>
                </a:solidFill>
                <a:latin typeface="Antique Olive Compact" pitchFamily="34" charset="0"/>
                <a:ea typeface="Times New Roman" pitchFamily="18" charset="0"/>
                <a:cs typeface="Arial" pitchFamily="34" charset="0"/>
              </a:rPr>
              <a:t>NARRACIÓN:</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Se relata a continuación lo que pasó en la Última Cena. Volvemos a vivir, repitiendo las mismas palabras de Cristo, lo mismo que hizo Jesús esa noche. Revivimos la Pasión, muerte y resurrección de Jesús. Es la </a:t>
            </a: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CONSAGRACIÓN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(Mc 14,22-25; 1ºCor 11,17-34; Mt 26,26-29).</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marR="0" lvl="0" algn="just" defTabSz="914400" eaLnBrk="0" fontAlgn="base" hangingPunct="0">
              <a:lnSpc>
                <a:spcPct val="100000"/>
              </a:lnSpc>
              <a:spcBef>
                <a:spcPct val="0"/>
              </a:spcBef>
              <a:spcAft>
                <a:spcPct val="0"/>
              </a:spcAft>
              <a:buClrTx/>
              <a:buSzTx/>
              <a:buFontTx/>
              <a:buNone/>
              <a:tabLst/>
            </a:pPr>
            <a:r>
              <a:rPr lang="es-ES" sz="1100" b="1" u="sng" dirty="0" smtClean="0">
                <a:solidFill>
                  <a:srgbClr val="000000"/>
                </a:solidFill>
                <a:latin typeface="Antique Olive Compact" pitchFamily="34" charset="0"/>
                <a:ea typeface="Times New Roman" pitchFamily="18" charset="0"/>
                <a:cs typeface="Arial" pitchFamily="34" charset="0"/>
              </a:rPr>
              <a:t>ANÁMNESIS:</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Iglesia realiza el memorial del mismo Cristo, recordando principalmente su Pasión, Resurrección y su Ascensión al Cielo.  </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algn="just" defTabSz="914400" eaLnBrk="0" fontAlgn="base" hangingPunct="0">
              <a:spcBef>
                <a:spcPct val="0"/>
              </a:spcBef>
              <a:spcAft>
                <a:spcPct val="0"/>
              </a:spcAft>
            </a:pPr>
            <a:r>
              <a:rPr lang="es-ES" sz="1100" b="1" u="sng" dirty="0" smtClean="0">
                <a:solidFill>
                  <a:srgbClr val="000000"/>
                </a:solidFill>
                <a:latin typeface="Antique Olive Compact" pitchFamily="34" charset="0"/>
                <a:ea typeface="Times New Roman" pitchFamily="18" charset="0"/>
                <a:cs typeface="Arial" pitchFamily="34" charset="0"/>
              </a:rPr>
              <a:t>OBLACIÓN:</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Iglesia ofrece al Padre en el Espíritu Santo la Víctima Inmaculada.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Iglesia quiere, además,  que los fieles se ofrezcan a sí mismos, y que de día a día perfeccionen, con la mediación de Cristo, la unidad con Dios y entre sí, para que finalmente, Dios lo sea todo en todos.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marR="0" lvl="0" algn="just" defTabSz="914400" eaLnBrk="0" fontAlgn="base" hangingPunct="0">
              <a:lnSpc>
                <a:spcPct val="100000"/>
              </a:lnSpc>
              <a:spcBef>
                <a:spcPct val="0"/>
              </a:spcBef>
              <a:spcAft>
                <a:spcPct val="0"/>
              </a:spcAft>
              <a:buClrTx/>
              <a:buSzTx/>
              <a:buFontTx/>
              <a:buNone/>
              <a:tabLst/>
            </a:pPr>
            <a:r>
              <a:rPr lang="es-ES" sz="1100" b="1" u="sng" dirty="0" smtClean="0">
                <a:solidFill>
                  <a:srgbClr val="000000"/>
                </a:solidFill>
                <a:latin typeface="Antique Olive Compact" pitchFamily="34" charset="0"/>
                <a:ea typeface="Times New Roman" pitchFamily="18" charset="0"/>
                <a:cs typeface="Arial" pitchFamily="34" charset="0"/>
              </a:rPr>
              <a:t>INTERCESIONES:</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continuación en las intercesiones, se da a entender que la Eucaristía se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ccelebra</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en comunión con toda la Iglesia, celeste y terrena, y que la oblación se hace por ella y por todos sus miembros, vivos y difuntos, miembros que han sido llamados a participar de la salvación y redención adquiridas por el Cuerpo y Sangre de Cristo.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va pidiendo por toda la Iglesia del cielo y de la tierra. En comunión con los pastores de la Iglesia, el Papa, el Obispo de la diócesis y todos los Obispos de todo el mundo.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lang="es-ES" sz="1100" b="1" u="sng" dirty="0" smtClean="0">
                <a:solidFill>
                  <a:srgbClr val="000000"/>
                </a:solidFill>
                <a:latin typeface="Antique Olive Compact" pitchFamily="34" charset="0"/>
                <a:ea typeface="Times New Roman" pitchFamily="18" charset="0"/>
                <a:cs typeface="Arial" pitchFamily="34" charset="0"/>
              </a:rPr>
              <a:t>DOXOLOGÍA FINAL:</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Al final, en la </a:t>
            </a: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DOXOLOGÍA</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nos unimos firmemente a todo lo que ha sucedido. La fuerza de esta oración está en el AMEN final, con el que decimos que realmente no nos cabe duda que Cristo está ahí.</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0"/>
            <a:ext cx="49530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es-ES" sz="1800" b="1"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3) LITURGIA EUCARÍSTICA:</a:t>
            </a:r>
            <a:endParaRPr kumimoji="0" lang="es-ES" sz="1800" b="0" i="0" u="none" strike="noStrike" cap="none" normalizeH="0" baseline="0" dirty="0" smtClean="0">
              <a:ln>
                <a:noFill/>
              </a:ln>
              <a:solidFill>
                <a:schemeClr val="tx1"/>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p:txBody>
      </p:sp>
      <p:sp>
        <p:nvSpPr>
          <p:cNvPr id="17409" name="Rectangle 1"/>
          <p:cNvSpPr>
            <a:spLocks noChangeArrowheads="1"/>
          </p:cNvSpPr>
          <p:nvPr/>
        </p:nvSpPr>
        <p:spPr bwMode="auto">
          <a:xfrm>
            <a:off x="272480" y="279658"/>
            <a:ext cx="4896544"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es-ES" sz="1200" b="1"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RITO DE COMUNIÓN</a:t>
            </a:r>
            <a:endParaRPr kumimoji="0" lang="es-ES" sz="1200" b="0" i="0" u="none" strike="noStrike" cap="none" normalizeH="0" baseline="0" dirty="0" smtClean="0">
              <a:ln>
                <a:noFill/>
              </a:ln>
              <a:solidFill>
                <a:schemeClr val="tx1"/>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smtClean="0">
              <a:solidFill>
                <a:srgbClr val="000000"/>
              </a:solidFill>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INMIXTIÓN O MEZCLA</a:t>
            </a:r>
            <a:r>
              <a:rPr kumimoji="0" lang="es-ES" sz="1200" b="0"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CORDERO DE DIOS:</a:t>
            </a: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PREPARACIÓN PRIVADA DEL SACERDOTE:</a:t>
            </a: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sng" strike="noStrike" cap="none" normalizeH="0" baseline="0" dirty="0" smtClean="0">
              <a:ln>
                <a:noFill/>
              </a:ln>
              <a:solidFill>
                <a:srgbClr val="000000"/>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u="sng" dirty="0">
              <a:solidFill>
                <a:srgbClr val="000000"/>
              </a:solidFill>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ntique Olive Compact" pitchFamily="34" charset="0"/>
              <a:cs typeface="Arial" pitchFamily="34" charset="0"/>
            </a:endParaRPr>
          </a:p>
        </p:txBody>
      </p:sp>
      <p:sp>
        <p:nvSpPr>
          <p:cNvPr id="4" name="Rectangle 1"/>
          <p:cNvSpPr>
            <a:spLocks noChangeArrowheads="1"/>
          </p:cNvSpPr>
          <p:nvPr/>
        </p:nvSpPr>
        <p:spPr bwMode="auto">
          <a:xfrm>
            <a:off x="272480" y="608058"/>
            <a:ext cx="4752528" cy="1615827"/>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Se reza el </a:t>
            </a:r>
            <a:r>
              <a:rPr kumimoji="0" lang="es-ES" sz="11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PADRENUESTRO</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Todos somos Hijos de Dios. (Mt 6,7-15)</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1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PAZ</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Somos hermanos y expresamos nuestra unión en Cristo mediante un gesto de paz antes de participar de un mismo PAN. (Mt 5,23-26)</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1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FRACCIÓN DEL PAN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Comemos un mismo Cristo que se parte y se divide por nosotros. (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Lc</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24,13-35).</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Nosotros, que somos muchos, en la comunión de un solo pan de vida, que es Cristo, nos hacemos un solo cuerpo (1 Co 10, 17).</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272480" y="2564904"/>
            <a:ext cx="4752528" cy="1277273"/>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celebrante deja caer una parte del pan consagrado en el cáliz.</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 lo que antiguamente se llamaba el </a:t>
            </a:r>
            <a:r>
              <a:rPr kumimoji="0" lang="es-ES" sz="1100" b="0" i="1" u="sng" strike="noStrike" cap="none" normalizeH="0" baseline="0" dirty="0" err="1" smtClean="0">
                <a:ln>
                  <a:noFill/>
                </a:ln>
                <a:solidFill>
                  <a:srgbClr val="000000"/>
                </a:solidFill>
                <a:effectLst/>
                <a:latin typeface="Arial" pitchFamily="34" charset="0"/>
                <a:ea typeface="Times New Roman" pitchFamily="18" charset="0"/>
                <a:cs typeface="Arial" pitchFamily="34" charset="0"/>
              </a:rPr>
              <a:t>fermentum</a:t>
            </a: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Un trozo de pan eucarístico de la misa del Papa era llevado a los sacerdotes de las iglesias de Roma que, debido al servicio que tenían que rendir a sus fieles, no podían asistir a la misa papal. Así quedaba de manifiesto la unidad del </a:t>
            </a:r>
            <a:r>
              <a:rPr kumimoji="0" lang="es-ES" sz="1100" b="0"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presbiterium</a:t>
            </a: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es decir, del conjunto de los sacerdotes, de Roma con el Papa.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1"/>
          <p:cNvSpPr>
            <a:spLocks noChangeArrowheads="1"/>
          </p:cNvSpPr>
          <p:nvPr/>
        </p:nvSpPr>
        <p:spPr bwMode="auto">
          <a:xfrm>
            <a:off x="272480" y="4218473"/>
            <a:ext cx="4752528" cy="938719"/>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 una aclamación evangélica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Jn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 29), y desde el siglo VII  se ha cantado en la liturgia romana acompañando la fracción del pan.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Además de ser una confesión cristológica, se presenta como símbolo de la pasión gloriosa del Señor. Cristo, Cordero, en el acto mismo en que se inmola por los pecados del mundo, recibe su máxima glorificación.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1"/>
          <p:cNvSpPr>
            <a:spLocks noChangeArrowheads="1"/>
          </p:cNvSpPr>
          <p:nvPr/>
        </p:nvSpPr>
        <p:spPr bwMode="auto">
          <a:xfrm>
            <a:off x="272480" y="5489356"/>
            <a:ext cx="4752528" cy="1107996"/>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se prepara con una oración en secreto para recibir el Cuerpo y Sangre de Cristo; los fieles hacen lo mismo orando en silencio.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Luego el sacerdote muestra a los fieles el pan eucarístico que recibirán en la comunión, y los invita al banquete de Cristo; Y, juntamente con los fieles, formula un acto de humildad. “Señor no soy digno...” (Mt 8, 8;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Lc</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7, 6)</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1"/>
          <p:cNvSpPr>
            <a:spLocks noChangeArrowheads="1"/>
          </p:cNvSpPr>
          <p:nvPr/>
        </p:nvSpPr>
        <p:spPr bwMode="auto">
          <a:xfrm>
            <a:off x="5241032" y="352981"/>
            <a:ext cx="4520952" cy="5693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COMUNIÓN: </a:t>
            </a:r>
            <a:r>
              <a:rPr kumimoji="0" lang="es-ES"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 HAY PARTICIPACIÓN AUTÉNTICA EN LA EUCARISTÍA SIN COMUNIÓN.(</a:t>
            </a:r>
            <a:r>
              <a:rPr kumimoji="0" lang="es-ES" sz="12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Jn</a:t>
            </a:r>
            <a:r>
              <a:rPr kumimoji="0" lang="es-ES"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6,51-58)</a:t>
            </a: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1"/>
          <p:cNvSpPr>
            <a:spLocks noChangeArrowheads="1"/>
          </p:cNvSpPr>
          <p:nvPr/>
        </p:nvSpPr>
        <p:spPr bwMode="auto">
          <a:xfrm>
            <a:off x="5385048" y="980728"/>
            <a:ext cx="4320480" cy="1446550"/>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“Cuando avances, no te acerques con las manos abiertas ni los dedos separados. sino que con la mano izquierda haz un trono para la derecha, que para recibir al rey. Recibe el Cuerpo de Cristo en el hueco de tu mano y responde :Amén”....</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 lo cojas, </a:t>
            </a:r>
            <a:r>
              <a:rPr kumimoji="0" lang="es-ES" sz="1100" b="1"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ACÓGELO.</a:t>
            </a:r>
            <a:endParaRPr kumimoji="0" lang="es-ES" sz="1100" b="0" i="0" u="none" strike="noStrike" cap="none" normalizeH="0" baseline="0" dirty="0" smtClean="0">
              <a:ln>
                <a:noFill/>
              </a:ln>
              <a:solidFill>
                <a:schemeClr val="tx1"/>
              </a:solidFill>
              <a:effectLst/>
              <a:latin typeface="Antique Olive Compact"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Después de la Comunión, en silencio o con un canto damos gracias a Dios y hablamos con Él.</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
          <p:cNvSpPr>
            <a:spLocks noChangeArrowheads="1"/>
          </p:cNvSpPr>
          <p:nvPr/>
        </p:nvSpPr>
        <p:spPr bwMode="auto">
          <a:xfrm>
            <a:off x="5385048" y="3260884"/>
            <a:ext cx="4320480" cy="600164"/>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la oración después de la comunión, el sacerdote ruega para que se obtengan los frutos del Misterio celebrado.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pueblo hace suya esta oración con la aclamación: AMÉN</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10" name="Rectangle 2"/>
          <p:cNvSpPr>
            <a:spLocks noChangeArrowheads="1"/>
          </p:cNvSpPr>
          <p:nvPr/>
        </p:nvSpPr>
        <p:spPr bwMode="auto">
          <a:xfrm>
            <a:off x="5097016" y="2555612"/>
            <a:ext cx="4448944"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es-ES" sz="1800" b="1"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4) RITO DE CONCLUSIÓN:</a:t>
            </a:r>
            <a:endParaRPr kumimoji="0" lang="es-ES" sz="1800" b="0" i="0" u="none" strike="noStrike" cap="none" normalizeH="0" baseline="0" dirty="0" smtClean="0">
              <a:ln>
                <a:noFill/>
              </a:ln>
              <a:solidFill>
                <a:schemeClr val="tx1"/>
              </a:solidFill>
              <a:effectLst/>
              <a:latin typeface="Antique Olive Compact" pitchFamily="34" charset="0"/>
              <a:cs typeface="Arial" pitchFamily="34" charset="0"/>
            </a:endParaRPr>
          </a:p>
        </p:txBody>
      </p:sp>
      <p:sp>
        <p:nvSpPr>
          <p:cNvPr id="13" name="Rectangle 1"/>
          <p:cNvSpPr>
            <a:spLocks noChangeArrowheads="1"/>
          </p:cNvSpPr>
          <p:nvPr/>
        </p:nvSpPr>
        <p:spPr bwMode="auto">
          <a:xfrm>
            <a:off x="5385048" y="2996952"/>
            <a:ext cx="4520952"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ORACIÓN DESPUÉS DE LA COMUNIÓN:</a:t>
            </a:r>
            <a:endParaRPr kumimoji="0" lang="es-ES" sz="700" b="0" i="0" u="none" strike="noStrike" cap="none" normalizeH="0" baseline="0" dirty="0" smtClean="0">
              <a:ln>
                <a:noFill/>
              </a:ln>
              <a:solidFill>
                <a:schemeClr val="tx1"/>
              </a:solidFill>
              <a:effectLst/>
              <a:latin typeface="Antique Olive Compact" pitchFamily="34" charset="0"/>
              <a:cs typeface="Arial" pitchFamily="34" charset="0"/>
            </a:endParaRPr>
          </a:p>
        </p:txBody>
      </p:sp>
      <p:sp>
        <p:nvSpPr>
          <p:cNvPr id="15" name="Rectangle 1"/>
          <p:cNvSpPr>
            <a:spLocks noChangeArrowheads="1"/>
          </p:cNvSpPr>
          <p:nvPr/>
        </p:nvSpPr>
        <p:spPr bwMode="auto">
          <a:xfrm>
            <a:off x="5385048" y="3944089"/>
            <a:ext cx="4520952"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Bendición</a:t>
            </a:r>
            <a:endParaRPr kumimoji="0" lang="es-ES" sz="700" b="0" i="0" u="none" strike="noStrike" cap="none" normalizeH="0" baseline="0" dirty="0" smtClean="0">
              <a:ln>
                <a:noFill/>
              </a:ln>
              <a:solidFill>
                <a:schemeClr val="tx1"/>
              </a:solidFill>
              <a:effectLst/>
              <a:latin typeface="Antique Olive Compact" pitchFamily="34" charset="0"/>
              <a:cs typeface="Arial" pitchFamily="34" charset="0"/>
            </a:endParaRPr>
          </a:p>
        </p:txBody>
      </p:sp>
      <p:sp>
        <p:nvSpPr>
          <p:cNvPr id="16" name="Rectangle 1"/>
          <p:cNvSpPr>
            <a:spLocks noChangeArrowheads="1"/>
          </p:cNvSpPr>
          <p:nvPr/>
        </p:nvSpPr>
        <p:spPr bwMode="auto">
          <a:xfrm>
            <a:off x="5385048" y="4221088"/>
            <a:ext cx="4520952"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Despedida</a:t>
            </a:r>
            <a:endParaRPr kumimoji="0" lang="es-ES" sz="700" b="0" i="0" u="none" strike="noStrike" cap="none" normalizeH="0" baseline="0" dirty="0" smtClean="0">
              <a:ln>
                <a:noFill/>
              </a:ln>
              <a:solidFill>
                <a:schemeClr val="tx1"/>
              </a:solidFill>
              <a:effectLst/>
              <a:latin typeface="Antique Olive Compact" pitchFamily="34" charset="0"/>
              <a:cs typeface="Arial" pitchFamily="34" charset="0"/>
            </a:endParaRPr>
          </a:p>
        </p:txBody>
      </p:sp>
      <p:sp>
        <p:nvSpPr>
          <p:cNvPr id="17" name="Rectangle 1"/>
          <p:cNvSpPr>
            <a:spLocks noChangeArrowheads="1"/>
          </p:cNvSpPr>
          <p:nvPr/>
        </p:nvSpPr>
        <p:spPr bwMode="auto">
          <a:xfrm>
            <a:off x="5385048" y="4521750"/>
            <a:ext cx="4320480" cy="430887"/>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lang="es-ES" sz="1100" dirty="0">
                <a:solidFill>
                  <a:srgbClr val="000000"/>
                </a:solidFill>
                <a:latin typeface="Arial" pitchFamily="34" charset="0"/>
                <a:ea typeface="Times New Roman" pitchFamily="18" charset="0"/>
                <a:cs typeface="Arial" pitchFamily="34" charset="0"/>
              </a:rPr>
              <a:t>C</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on la que se disuelve la asamblea, para que cada uno vuelva a sus casas bendiciendo y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albando</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 Dios.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Rectangle 1"/>
          <p:cNvSpPr>
            <a:spLocks noChangeArrowheads="1"/>
          </p:cNvSpPr>
          <p:nvPr/>
        </p:nvSpPr>
        <p:spPr bwMode="auto">
          <a:xfrm>
            <a:off x="5385048" y="5104055"/>
            <a:ext cx="4320480" cy="1277273"/>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449263"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Lo que hemos vivido no se puede quedar ahí, de la celebración hay que pasarlo a la vida, sino no tiene sentido ir a misa.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Lc</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6,46-49)</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ORACIÓN FINAL: Tiene este sentido, lo que hemos recibido no podemos guardarlo, hay que darlo. Tememos que ser misioneros en nuestro entorno. Nos hemos comido a Cristo, ¡qué se nos note!</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32520" y="260648"/>
            <a:ext cx="8712968" cy="60939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400" b="1"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PARTES DE LA EUCARISTÍA</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1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Eucaristía de hoy tiene la misma fuerza que la que celebraban los primeros cristianos; pero, algunas cosa han cambiado. Lo que vamos a tratar ahora es ver qué partes componen la misa para enterarnos bien qué es lo que ocurre en cada momento.</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Eucaristía tiene cuatro partes diferenciadas: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_</a:t>
            </a:r>
            <a:r>
              <a:rPr kumimoji="0" lang="es-ES" sz="2400" b="1" i="0" u="none" strike="noStrike" cap="none" normalizeH="0" dirty="0" smtClean="0">
                <a:ln>
                  <a:noFill/>
                </a:ln>
                <a:solidFill>
                  <a:srgbClr val="000000"/>
                </a:solidFill>
                <a:effectLst/>
                <a:latin typeface="Arial" pitchFamily="34" charset="0"/>
                <a:ea typeface="Times New Roman" pitchFamily="18" charset="0"/>
                <a:cs typeface="Arial" pitchFamily="34" charset="0"/>
              </a:rPr>
              <a:t> _ _ _    _ _    _ _ _ _ _ _ _ </a:t>
            </a:r>
            <a:endParaRPr kumimoji="0" lang="es-E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_ _ _ _ _ _ _ _    _ _    _ _    _ _ _ _ _ _ _</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_ _ _ _ _ _ _ _    _ _ _ _ _ _ _ _ _ _ _</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_ _ _ _    _ _    _ _ _ _ _ _ _ _ _ _    _    _</a:t>
            </a:r>
            <a:r>
              <a:rPr kumimoji="0" lang="es-ES" sz="2400" b="1" i="0" u="none" strike="noStrike" cap="none" normalizeH="0" dirty="0" smtClean="0">
                <a:ln>
                  <a:noFill/>
                </a:ln>
                <a:solidFill>
                  <a:srgbClr val="000000"/>
                </a:solidFill>
                <a:effectLst/>
                <a:latin typeface="Arial" pitchFamily="34" charset="0"/>
                <a:ea typeface="Times New Roman" pitchFamily="18" charset="0"/>
                <a:cs typeface="Arial" pitchFamily="34" charset="0"/>
              </a:rPr>
              <a:t> _</a:t>
            </a:r>
            <a:r>
              <a:rPr lang="es-ES" sz="2400" b="1" dirty="0">
                <a:solidFill>
                  <a:srgbClr val="000000"/>
                </a:solidFill>
                <a:latin typeface="Arial" pitchFamily="34" charset="0"/>
                <a:ea typeface="Times New Roman" pitchFamily="18" charset="0"/>
                <a:cs typeface="Arial" pitchFamily="34" charset="0"/>
              </a:rPr>
              <a:t> </a:t>
            </a:r>
            <a:r>
              <a:rPr lang="es-ES" sz="2400" b="1" dirty="0" smtClean="0">
                <a:solidFill>
                  <a:srgbClr val="000000"/>
                </a:solidFill>
                <a:latin typeface="Arial" pitchFamily="34" charset="0"/>
                <a:ea typeface="Times New Roman" pitchFamily="18" charset="0"/>
                <a:cs typeface="Arial" pitchFamily="34" charset="0"/>
              </a:rPr>
              <a:t>   _ _ _ _ _ _</a:t>
            </a:r>
            <a:endParaRPr kumimoji="0" lang="es-E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200472" y="65674"/>
            <a:ext cx="9505056" cy="113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r>
              <a:rPr kumimoji="0" lang="es-ES" sz="1800" b="1" i="0"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1) RITO DE ENTRADA</a:t>
            </a:r>
            <a:endParaRPr kumimoji="0" lang="es-ES" sz="1800" b="0" i="0" strike="noStrike" cap="none" normalizeH="0" baseline="0" dirty="0" smtClean="0">
              <a:ln>
                <a:noFill/>
              </a:ln>
              <a:solidFill>
                <a:schemeClr val="tx1"/>
              </a:solidFill>
              <a:effectLst/>
              <a:latin typeface="Antique Olive Compact"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pueblo toma conciencia de ser comunidad, (de ser amigos de Jesús), y se dispone a escuchar la Palabra de Dios y a celebrar dignamente la Eucaristía.</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a:t>
            </a:r>
            <a:r>
              <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 </a:t>
            </a: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 </a:t>
            </a:r>
            <a:r>
              <a:rPr kumimoji="0" lang="es-ES" sz="120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_ _ _ _ _    _ _    _ _ _ _ _ _ _</a:t>
            </a: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t>
            </a:r>
            <a:endParaRPr lang="es-ES" sz="1200" b="1" dirty="0">
              <a:solidFill>
                <a:srgbClr val="000000"/>
              </a:solidFill>
              <a:latin typeface="Antique Olive Compact" pitchFamily="34" charset="0"/>
              <a:ea typeface="Times New Roman" pitchFamily="18" charset="0"/>
              <a:cs typeface="Arial" pitchFamily="34" charset="0"/>
            </a:endParaRPr>
          </a:p>
        </p:txBody>
      </p:sp>
      <p:sp>
        <p:nvSpPr>
          <p:cNvPr id="11" name="Rectangle 1"/>
          <p:cNvSpPr>
            <a:spLocks noChangeArrowheads="1"/>
          </p:cNvSpPr>
          <p:nvPr/>
        </p:nvSpPr>
        <p:spPr bwMode="auto">
          <a:xfrm>
            <a:off x="4880992" y="788219"/>
            <a:ext cx="4752528" cy="30008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228600" algn="just" defTabSz="914400" eaLnBrk="0" fontAlgn="base" hangingPunct="0">
              <a:spcBef>
                <a:spcPct val="0"/>
              </a:spcBef>
              <a:spcAft>
                <a:spcPct val="0"/>
              </a:spcAf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lang="es-ES" sz="1200" b="1" dirty="0">
                <a:solidFill>
                  <a:srgbClr val="000000"/>
                </a:solidFill>
                <a:latin typeface="Antique Olive Compact" pitchFamily="34" charset="0"/>
                <a:ea typeface="Times New Roman" pitchFamily="18" charset="0"/>
                <a:cs typeface="Arial" pitchFamily="34" charset="0"/>
              </a:rPr>
              <a:t>  </a:t>
            </a:r>
            <a:r>
              <a:rPr lang="es-ES" sz="1200" b="1" dirty="0" smtClean="0">
                <a:solidFill>
                  <a:srgbClr val="000000"/>
                </a:solidFill>
                <a:latin typeface="Antique Olive Compact" pitchFamily="34" charset="0"/>
                <a:ea typeface="Times New Roman" pitchFamily="18" charset="0"/>
                <a:cs typeface="Arial" pitchFamily="34" charset="0"/>
              </a:rPr>
              <a:t>_ _ _ _    _ _ _ _ _ _ _ _ _ _ _:</a:t>
            </a:r>
            <a:endParaRPr lang="es-ES" sz="1200" b="1" dirty="0">
              <a:solidFill>
                <a:srgbClr val="000000"/>
              </a:solidFill>
              <a:latin typeface="Antique Olive Compact"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smtClean="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smtClean="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smtClean="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smtClean="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un momento de silencio nos reconocemos pequeños y con  fallos delante de Dios. Limpia los pecados veniales.</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_ _ _ _ _ _</a:t>
            </a: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t>
            </a: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Es un himno de alabanza a Dios.</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_ _. _ _ _ _    _ _ _ _ _ _ _</a:t>
            </a:r>
            <a:r>
              <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t>
            </a:r>
            <a:endParaRPr kumimoji="0" lang="es-ES" sz="700" b="0" i="0" u="none" strike="noStrike" cap="none" normalizeH="0" baseline="0" dirty="0" smtClean="0">
              <a:ln>
                <a:noFill/>
              </a:ln>
              <a:solidFill>
                <a:schemeClr val="tx1"/>
              </a:solidFill>
              <a:effectLst/>
              <a:latin typeface="Antique Olive Compact" pitchFamily="34" charset="0"/>
              <a:cs typeface="Arial" pitchFamily="34" charset="0"/>
            </a:endParaRPr>
          </a:p>
        </p:txBody>
      </p:sp>
      <p:sp>
        <p:nvSpPr>
          <p:cNvPr id="8" name="Rectangle 1"/>
          <p:cNvSpPr>
            <a:spLocks noChangeArrowheads="1"/>
          </p:cNvSpPr>
          <p:nvPr/>
        </p:nvSpPr>
        <p:spPr bwMode="auto">
          <a:xfrm>
            <a:off x="200472" y="3861048"/>
            <a:ext cx="4752528"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 defTabSz="914400" rtl="0" eaLnBrk="1" fontAlgn="base" latinLnBrk="0" hangingPunct="1">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B -</a:t>
            </a:r>
            <a:r>
              <a:rPr kumimoji="0" lang="es-ES" sz="1200" b="1" i="0" u="none" strike="noStrike" cap="none" normalizeH="0" dirty="0" smtClean="0">
                <a:ln>
                  <a:noFill/>
                </a:ln>
                <a:solidFill>
                  <a:srgbClr val="000000"/>
                </a:solidFill>
                <a:effectLst/>
                <a:latin typeface="Antique Olive Compact" pitchFamily="34" charset="0"/>
                <a:ea typeface="Times New Roman" pitchFamily="18" charset="0"/>
                <a:cs typeface="Arial" pitchFamily="34" charset="0"/>
              </a:rPr>
              <a:t> </a:t>
            </a: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_ _ _ _ _ _ _ _ _ _    _ _ _    _ _ _ _    _    _ _ _ _ _ _    _ _    _ _ _ _ _ _</a:t>
            </a:r>
            <a:endParaRPr lang="es-ES" sz="700" dirty="0">
              <a:latin typeface="Antique Olive Compact"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700" dirty="0">
              <a:solidFill>
                <a:srgbClr val="000000"/>
              </a:solidFill>
              <a:latin typeface="Antique Olive Compact"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p:txBody>
      </p:sp>
      <p:sp>
        <p:nvSpPr>
          <p:cNvPr id="3" name="Rectangle 1"/>
          <p:cNvSpPr>
            <a:spLocks noChangeArrowheads="1"/>
          </p:cNvSpPr>
          <p:nvPr/>
        </p:nvSpPr>
        <p:spPr bwMode="auto">
          <a:xfrm>
            <a:off x="200472" y="1196752"/>
            <a:ext cx="4680520" cy="2631490"/>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100" b="0"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FINALIDAD</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Abre la celebración y fomenta la unión entre los fieles que van al encuentro del Señor.</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El canto une la comunidad, ayuda a orar y a participar en la acción.</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Introduce en el misterio del día. La letra y la música del canto hacen pregustar la celebración  a la asamblea.</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228600" algn="just"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Acompaña la procesión de entrada.</a:t>
            </a:r>
          </a:p>
          <a:p>
            <a:pPr marL="0" marR="0" lvl="0" indent="228600" algn="just" defTabSz="914400" rtl="0" eaLnBrk="0" fontAlgn="base" latinLnBrk="0" hangingPunct="0">
              <a:lnSpc>
                <a:spcPct val="100000"/>
              </a:lnSpc>
              <a:spcBef>
                <a:spcPct val="0"/>
              </a:spcBef>
              <a:spcAft>
                <a:spcPct val="0"/>
              </a:spcAft>
              <a:buClrTx/>
              <a:buSzTx/>
              <a:buFontTx/>
              <a:buNone/>
              <a:tabLst/>
            </a:pPr>
            <a:endPar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lang="es-ES" sz="1100" dirty="0" smtClean="0">
                <a:solidFill>
                  <a:srgbClr val="000000"/>
                </a:solidFill>
                <a:latin typeface="Antique Olive Compact" pitchFamily="34" charset="0"/>
                <a:ea typeface="Times New Roman" pitchFamily="18" charset="0"/>
                <a:cs typeface="Arial" pitchFamily="34" charset="0"/>
              </a:rPr>
              <a:t>_ _ _ _ _ _ _ _ _    _ _    _ _ _ _ _ _ _</a:t>
            </a:r>
            <a:endParaRPr kumimoji="0" lang="es-ES" sz="600" b="1" i="0" u="none" strike="noStrike" cap="none" normalizeH="0" baseline="0" dirty="0" smtClean="0">
              <a:ln>
                <a:noFill/>
              </a:ln>
              <a:solidFill>
                <a:schemeClr val="tx1"/>
              </a:solidFill>
              <a:effectLst/>
              <a:latin typeface="Antique Olive Compact"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Es expresión de fe, de solemnidad, de comunidad y de orden.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Refleja el carácter peregrinante del pueblo de Dios.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El pueblo está de pie en señal de disponibilidad y respeto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En la procesión se pueden llevar el incensario, la cruz, los ciriales y el evangeliario.</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1"/>
          <p:cNvSpPr>
            <a:spLocks noChangeArrowheads="1"/>
          </p:cNvSpPr>
          <p:nvPr/>
        </p:nvSpPr>
        <p:spPr bwMode="auto">
          <a:xfrm>
            <a:off x="200472" y="4473694"/>
            <a:ext cx="4680520" cy="2123658"/>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El Altar simboliza a Cristo, piedra fundamental. El Altar habla de sacrificio en forma de banquete.</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Forma de veneración: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Inclinación profunda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Beso de la Iglesia antera a Cristo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Incensaciones, expresión de honor, purificación y santificación.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saludo al pueblo </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con la señal de la cruz es porque estamos reunidos en el nombre del Padre, del Hijo y del Espíritu Santo. Dios nos reúne para encontrarnos con Él.</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Existe una conexión entre la Eucaristía y el Bautismo, que es cuando se nos hace por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primra</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vez la señal de la cruz que se repite en la Confirmación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1"/>
          <p:cNvSpPr>
            <a:spLocks noChangeArrowheads="1"/>
          </p:cNvSpPr>
          <p:nvPr/>
        </p:nvSpPr>
        <p:spPr bwMode="auto">
          <a:xfrm>
            <a:off x="5025008" y="1268760"/>
            <a:ext cx="4680520" cy="1277273"/>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Todos somos pecadores y  tenemos que pedir a Dios perdón por ello.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Muestra la solidaridad de todos en el pecado y la voluntad de ayudarse mutuamente a destruirlo intercediendo unos por otros.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Purifica el corazón, prepara el terreno para que caiga la semilla de la Palabra y del Pan eucarístico.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 Nos abre a la escucha de la Palabra y a acogerla interiormente.</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1"/>
          <p:cNvSpPr>
            <a:spLocks noChangeArrowheads="1"/>
          </p:cNvSpPr>
          <p:nvPr/>
        </p:nvSpPr>
        <p:spPr bwMode="auto">
          <a:xfrm>
            <a:off x="5025008" y="3861048"/>
            <a:ext cx="4680520" cy="2154436"/>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 ponerse en presencia de Dios, por eso el silencio, orar y pedirle a Dios por medio del sacerdote. Recoge lo que vivimos en el día a día.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invita al pueblo a orar y todos juntos, a una con el sacerdote permanecemos un rato en silencio para tomar conciencia de que estamos en la presencia del Señor y formular  interiormente nuestra oraciones y súplicas.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entonces lee la oración colecta, que recoge todas nuestra oraciones y que expresa generalmente la índole de la celebración,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dirigiendose</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la súplica a Dios Padre por medio de Cristo en el Espíritu Santo.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22860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pueblo para unirse a esta súplica y dar su asentimiento, hace suya la   oración pronunciando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laaclamación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AMÉN.</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00472" y="162799"/>
            <a:ext cx="9505056" cy="47397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es-ES" sz="1800" b="1"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2) LITURGIA DE LA PALABRA</a:t>
            </a:r>
            <a:endParaRPr kumimoji="0" lang="es-ES" sz="1800" b="0" i="0" u="none" strike="noStrike" cap="none" normalizeH="0" baseline="0" dirty="0" smtClean="0">
              <a:ln>
                <a:noFill/>
              </a:ln>
              <a:solidFill>
                <a:schemeClr val="tx1"/>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Nos disponemos a escuchar a Dios. En cada Eucaristía Dios tiene algo importante que decirnos.</a:t>
            </a: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las lecturas que luego desarrolla la homilía, Dios habla a su pueblo, le descubre el misterio de la redención y salvación y le ofrece alimento espiritual. El mismo Cristo, por su Palabra, se hace presente.</a:t>
            </a: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_ _ _ _ _ _ _ _ _ _ _ _    _ _    _ _</a:t>
            </a:r>
            <a:r>
              <a:rPr kumimoji="0" lang="es-ES" sz="1200" b="0" i="0" u="none" strike="noStrike" cap="none" normalizeH="0" dirty="0" smtClean="0">
                <a:ln>
                  <a:noFill/>
                </a:ln>
                <a:solidFill>
                  <a:srgbClr val="000000"/>
                </a:solidFill>
                <a:effectLst/>
                <a:latin typeface="Arial" pitchFamily="34" charset="0"/>
                <a:ea typeface="Times New Roman" pitchFamily="18" charset="0"/>
                <a:cs typeface="Arial" pitchFamily="34" charset="0"/>
              </a:rPr>
              <a:t>    _ _ _ _ _ _ _</a:t>
            </a:r>
            <a:r>
              <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t>
            </a: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Las lecturas que se suelen hacer los Domingos son las siguientes:</a:t>
            </a:r>
          </a:p>
          <a:p>
            <a:pPr marL="0" marR="0" lvl="0" indent="449263" algn="just" defTabSz="914400" rtl="0" eaLnBrk="0" fontAlgn="base" latinLnBrk="0" hangingPunct="0">
              <a:lnSpc>
                <a:spcPct val="15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5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449263" algn="just" defTabSz="914400" rtl="0" eaLnBrk="0" fontAlgn="base" latinLnBrk="0" hangingPunct="0">
              <a:lnSpc>
                <a:spcPct val="15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5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449263" algn="just" defTabSz="914400" rtl="0" eaLnBrk="0" fontAlgn="base" latinLnBrk="0" hangingPunct="0">
              <a:lnSpc>
                <a:spcPct val="15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indent="449263" algn="just" defTabSz="914400" eaLnBrk="0" fontAlgn="base" hangingPunct="0">
              <a:lnSpc>
                <a:spcPct val="150000"/>
              </a:lnSpc>
              <a:spcBef>
                <a:spcPct val="0"/>
              </a:spcBef>
              <a:spcAft>
                <a:spcPct val="0"/>
              </a:spcAft>
            </a:pPr>
            <a:r>
              <a:rPr lang="es-ES" sz="1200" u="sng" dirty="0" smtClean="0">
                <a:solidFill>
                  <a:srgbClr val="000000"/>
                </a:solidFill>
                <a:latin typeface="Antique Olive Compact" pitchFamily="34" charset="0"/>
                <a:ea typeface="Times New Roman" pitchFamily="18" charset="0"/>
                <a:cs typeface="Arial" pitchFamily="34" charset="0"/>
              </a:rPr>
              <a:t>ACTUALIZACIÓN de la PALABRA</a:t>
            </a: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Viene a través de la</a:t>
            </a:r>
            <a:r>
              <a:rPr kumimoji="0" lang="es-ES" sz="1200" b="0" i="0" u="none" strike="noStrike" cap="none" normalizeH="0" dirty="0" smtClean="0">
                <a:ln>
                  <a:noFill/>
                </a:ln>
                <a:solidFill>
                  <a:srgbClr val="000000"/>
                </a:solidFill>
                <a:effectLst/>
                <a:latin typeface="Arial" pitchFamily="34" charset="0"/>
                <a:ea typeface="Times New Roman" pitchFamily="18" charset="0"/>
                <a:cs typeface="Arial" pitchFamily="34" charset="0"/>
              </a:rPr>
              <a:t> _ _ _ _ _ _ _</a:t>
            </a: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 si no hay  homilía por la meditación de la misma. </a:t>
            </a:r>
            <a:r>
              <a:rPr lang="es-ES" sz="1200" b="1" u="sng" dirty="0" smtClean="0">
                <a:solidFill>
                  <a:srgbClr val="000000"/>
                </a:solidFill>
                <a:latin typeface="Arial" pitchFamily="34" charset="0"/>
                <a:ea typeface="Times New Roman" pitchFamily="18" charset="0"/>
                <a:cs typeface="Arial" pitchFamily="34" charset="0"/>
              </a:rPr>
              <a:t>DIOS QUIERE QUE ESA PALABRA LA VIVAS TÚ, HOY.</a:t>
            </a:r>
            <a:endParaRPr kumimoji="0" lang="es-ES" sz="700" b="1"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50000"/>
              </a:lnSpc>
              <a:spcBef>
                <a:spcPct val="0"/>
              </a:spcBef>
              <a:spcAft>
                <a:spcPct val="0"/>
              </a:spcAft>
              <a:buClrTx/>
              <a:buSzTx/>
              <a:buFontTx/>
              <a:buNone/>
              <a:tabLst/>
            </a:pPr>
            <a:r>
              <a:rPr kumimoji="0" lang="es-ES" sz="12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  _ _ _ _ _ _ _ _ _    _ _    _ _    _     _ _ _ _ _</a:t>
            </a:r>
            <a:r>
              <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t>
            </a:r>
            <a:endParaRPr kumimoji="0" lang="es-ES" sz="700" b="0" i="0" u="none" strike="noStrike" cap="none" normalizeH="0" baseline="0" dirty="0" smtClean="0">
              <a:ln>
                <a:noFill/>
              </a:ln>
              <a:solidFill>
                <a:schemeClr val="tx1"/>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lang="es-ES" sz="1200" dirty="0" smtClean="0">
                <a:solidFill>
                  <a:srgbClr val="000000"/>
                </a:solidFill>
                <a:latin typeface="Antique Olive Compact" pitchFamily="34" charset="0"/>
                <a:ea typeface="Times New Roman" pitchFamily="18" charset="0"/>
                <a:cs typeface="Arial" pitchFamily="34" charset="0"/>
              </a:rPr>
              <a:t>_ _ _ _ _ _ _    _ _ _ _ _ _ _ _ _    _ _ _ _ _ _ _    _ _    _ _ _    _ _ _ _ _ _</a:t>
            </a:r>
            <a:endPar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272480" y="3836948"/>
            <a:ext cx="9361040" cy="600164"/>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Símbolo o profesión de fe, dentro de la Misa, tiende a que el pueblo dé su asentimiento y su respuesta a la palabra de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Dioos</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oída en las lecturas y en la homilía, y traiga a su memoria, antes de empezar la celebración eucarística, la norma de su fe</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Los Domingos rezamos el </a:t>
            </a:r>
            <a:r>
              <a:rPr lang="es-ES" sz="1100" dirty="0" smtClean="0">
                <a:solidFill>
                  <a:srgbClr val="000000"/>
                </a:solidFill>
                <a:latin typeface="Arial" pitchFamily="34" charset="0"/>
                <a:ea typeface="Times New Roman" pitchFamily="18" charset="0"/>
                <a:cs typeface="Arial" pitchFamily="34" charset="0"/>
              </a:rPr>
              <a:t>_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Creo en el mensaje de Jesús y lo creo para vivirlo.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272480" y="4869160"/>
            <a:ext cx="9361040" cy="1785104"/>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Pedimos por las necesidades de la Iglesia entera y por todo el mundo. (Mt 7,7-11; Mt 19,19-20).</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orden suele ser el siguiente:</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Por las necesidades de la Iglesia.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b) Por los que gobiernan el estado y por la salvación del mundo.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 Por los que sufren cualquier dificultad.</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 Por la comunidad local.</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celebrante es quien dirige esta oración, invita a los fieles a orar, con una breve monición, y terminarla con una oración conclusiva.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asamblea entera expresa su súplica con una invocación común, que se pronuncia después de cada intención, o con la oración en silencio.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Rectangle 1"/>
          <p:cNvSpPr>
            <a:spLocks noChangeArrowheads="1"/>
          </p:cNvSpPr>
          <p:nvPr/>
        </p:nvSpPr>
        <p:spPr bwMode="auto">
          <a:xfrm>
            <a:off x="200472" y="1647671"/>
            <a:ext cx="9361040" cy="1277273"/>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indent="449263" algn="just" defTabSz="914400" eaLnBrk="0" fontAlgn="base" hangingPunct="0">
              <a:spcBef>
                <a:spcPct val="0"/>
              </a:spcBef>
              <a:spcAft>
                <a:spcPct val="0"/>
              </a:spcAft>
            </a:pPr>
            <a:r>
              <a:rPr kumimoji="0" lang="es-ES" sz="1100" b="0" i="0" strike="noStrike" cap="none" normalizeH="0" baseline="0" dirty="0" smtClean="0">
                <a:ln>
                  <a:noFill/>
                </a:ln>
                <a:solidFill>
                  <a:srgbClr val="000000"/>
                </a:solidFill>
                <a:effectLst/>
                <a:latin typeface="Arial" pitchFamily="34" charset="0"/>
                <a:ea typeface="Times New Roman" pitchFamily="18" charset="0"/>
                <a:cs typeface="Arial" pitchFamily="34" charset="0"/>
              </a:rPr>
              <a:t>La _ _ _ _ _ _ _    _ _ _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del A.T.</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Un _ _ _ _ _ que es una oración. una respuesta de toda la comunidad a la Palabra de Dios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a:t>
            </a:r>
            <a:r>
              <a:rPr lang="es-ES" sz="1100" dirty="0">
                <a:solidFill>
                  <a:srgbClr val="000000"/>
                </a:solidFill>
                <a:latin typeface="Antique Olive Compact" pitchFamily="34" charset="0"/>
                <a:ea typeface="Times New Roman" pitchFamily="18" charset="0"/>
                <a:cs typeface="Arial" pitchFamily="34" charset="0"/>
              </a:rPr>
              <a:t> </a:t>
            </a:r>
            <a:r>
              <a:rPr lang="es-ES" sz="1100" dirty="0" smtClean="0">
                <a:solidFill>
                  <a:srgbClr val="000000"/>
                </a:solidFill>
                <a:latin typeface="Antique Olive Compact" pitchFamily="34" charset="0"/>
                <a:ea typeface="Times New Roman" pitchFamily="18" charset="0"/>
                <a:cs typeface="Arial" pitchFamily="34" charset="0"/>
              </a:rPr>
              <a:t>_ _ _ _ _ _ _    _ _ _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del N.T.</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_ _ _ _ _ _ _, versículo que prepara el Evangelio.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_ _ _ _ _ _ _ _ _: Nos ponemos de pie para escucharlo como señal de veneración. Siempre lo lee el diácono o el sacerdote.</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lang="es-ES" sz="1100" u="sng" dirty="0" err="1" smtClean="0">
                <a:solidFill>
                  <a:srgbClr val="000000"/>
                </a:solidFill>
                <a:latin typeface="Antique Olive Compact" pitchFamily="34" charset="0"/>
                <a:ea typeface="Times New Roman" pitchFamily="18" charset="0"/>
                <a:cs typeface="Arial" pitchFamily="34" charset="0"/>
              </a:rPr>
              <a:t>Presignación</a:t>
            </a:r>
            <a:r>
              <a:rPr kumimoji="0" lang="es-ES" sz="1100" b="0"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Purificar nuestra mente, labios y nuestro ser</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indent="449263"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Al finalizar la lectura </a:t>
            </a:r>
            <a:r>
              <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besa el Evangelio</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como muestra del amor que tenemos  a la Palabra de Dios.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00472" y="-19988"/>
            <a:ext cx="4752528"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es-ES" sz="1800" b="1"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3) LITURGIA EUCARÍSTICA:</a:t>
            </a:r>
            <a:endParaRPr kumimoji="0" lang="es-ES" sz="1800" b="0" i="0" u="none" strike="noStrike" cap="none" normalizeH="0" baseline="0" dirty="0" smtClean="0">
              <a:ln>
                <a:noFill/>
              </a:ln>
              <a:solidFill>
                <a:schemeClr val="tx1"/>
              </a:solidFill>
              <a:effectLst/>
              <a:latin typeface="Antique Olive Compact"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smtClean="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smtClean="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lang="es-ES" sz="1200" dirty="0">
              <a:solidFill>
                <a:srgbClr val="000000"/>
              </a:solidFill>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b="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__</a:t>
            </a:r>
            <a:r>
              <a:rPr kumimoji="0" lang="es-ES" sz="1200" b="0" i="0" u="none" strike="noStrike" cap="none" normalizeH="0" dirty="0" smtClean="0">
                <a:ln>
                  <a:noFill/>
                </a:ln>
                <a:solidFill>
                  <a:srgbClr val="000000"/>
                </a:solidFill>
                <a:effectLst/>
                <a:latin typeface="Antique Olive Compact" pitchFamily="34" charset="0"/>
                <a:ea typeface="Times New Roman" pitchFamily="18" charset="0"/>
                <a:cs typeface="Arial" pitchFamily="34" charset="0"/>
              </a:rPr>
              <a:t> _ _ _ _ _ _ _ _ _ _ _    _ _    _ _ _    _ _ _ _ _ _ _ _</a:t>
            </a:r>
            <a:r>
              <a:rPr kumimoji="0" lang="es-ES" sz="12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Se recogen las ofrendas, a las que añadimos nuestra vida, lo que hacemos, nuestro trabajo. Se presenta el pan y el vino, los mismos elementos que Cristo tomó en sus manos en la Última Cena.</a:t>
            </a:r>
          </a:p>
          <a:p>
            <a:pPr marL="0" marR="0" lvl="0" indent="449263" algn="just" defTabSz="914400" rtl="0" eaLnBrk="0" fontAlgn="base" latinLnBrk="0" hangingPunct="0">
              <a:lnSpc>
                <a:spcPct val="100000"/>
              </a:lnSpc>
              <a:spcBef>
                <a:spcPct val="0"/>
              </a:spcBef>
              <a:spcAft>
                <a:spcPct val="0"/>
              </a:spcAft>
              <a:buClrTx/>
              <a:buSzTx/>
              <a:buFontTx/>
              <a:buNone/>
              <a:tabLst/>
            </a:pPr>
            <a:endParaRPr kumimoji="0" lang="es-E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s-ES" sz="1200"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PLEGARIA EUCARÍSTICA: </a:t>
            </a:r>
            <a:r>
              <a:rPr kumimoji="0" lang="es-ES" sz="1200" i="0" u="sng"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CENTRO Y CÚLMEN DE TODA LA CELEBRACIÓN</a:t>
            </a:r>
          </a:p>
        </p:txBody>
      </p:sp>
      <p:sp>
        <p:nvSpPr>
          <p:cNvPr id="3" name="Rectangle 1"/>
          <p:cNvSpPr>
            <a:spLocks noChangeArrowheads="1"/>
          </p:cNvSpPr>
          <p:nvPr/>
        </p:nvSpPr>
        <p:spPr bwMode="auto">
          <a:xfrm>
            <a:off x="272480" y="392028"/>
            <a:ext cx="4680520" cy="3816429"/>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la Última Cena, Cristo instituyó el sacrificio y convite Pascual, por medio del cual el sacrificio de la Cruz se hace continuamente presente en la Iglesia cuando el sacerdote, que representa a Cristo  Señor, realiza lo que el mismo Señor hizo y encargó a sus discípulos que hicieran en memoria de él. (SC 47)</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Cristo, en efecto, tomó en sus manos el pan y el cáliz, dio gracias lo partió y lo dio a sus discípulos diciendo: “Tomad, comed, bebed; esto es mi Cuerpo; éste es el cáliz</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 mi Sangre. Haced esto en conmemoración mía. ”  De ahí que la Iglesia haya ordenado toda la celebración de la Liturgia Eucarística según estas mismas partes que responden a las palabras y gestos de Cristo.  </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efecto:</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En la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presetación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 las ofrendas se llevan al altar el pan y el vino con el agua; es decir, los mismos elementos que Cristo tomó en sus manos.</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 En la Plegaria eucarística se dan gracias a Dios por toda la obra de la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salvción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y las ofrendas se convierten en el Cuerpo y Sangre de Cristo.</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Por la fracción de un solo pan se manifiesta la unidad de los fieles, y por la comunión de los mismos fieles reciben el Cuerpo y Sangre del Señor, del mismo modo que los Apóstoles lo recibieron de manos del mismo Cristo.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1"/>
          <p:cNvSpPr>
            <a:spLocks noChangeArrowheads="1"/>
          </p:cNvSpPr>
          <p:nvPr/>
        </p:nvSpPr>
        <p:spPr bwMode="auto">
          <a:xfrm>
            <a:off x="272480" y="5620741"/>
            <a:ext cx="4680520" cy="1107996"/>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 una oración de acción de gracias y de consagración.</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invita al pueblo a elevar el corazón hacia Dios, en oración y acción de Gracias, y se le asocia en la oración que él dirige en nombre de toda la comunidad, por Jesucristo, a Dios Padre. El sentido de esta oración es que toda la comunidad de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dieles</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se una con Cristo en el reconocimiento de las grandezas de Dios y en la ofrenda del sacrificio.</a:t>
            </a:r>
            <a:endParaRPr kumimoji="0" lang="es-ES" sz="11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1"/>
          <p:cNvSpPr>
            <a:spLocks noChangeArrowheads="1"/>
          </p:cNvSpPr>
          <p:nvPr/>
        </p:nvSpPr>
        <p:spPr bwMode="auto">
          <a:xfrm>
            <a:off x="5025008" y="44624"/>
            <a:ext cx="4680520" cy="6694140"/>
          </a:xfrm>
          <a:prstGeom prst="rect">
            <a:avLst/>
          </a:prstGeom>
          <a:no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just" defTabSz="914400" eaLnBrk="0" fontAlgn="base" hangingPunct="0">
              <a:spcBef>
                <a:spcPct val="0"/>
              </a:spcBef>
              <a:spcAft>
                <a:spcPct val="0"/>
              </a:spcAft>
            </a:pPr>
            <a:r>
              <a:rPr kumimoji="0" lang="es-ES" sz="1100" i="0"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_ _ _ _ _ _    _ _    _ _ _ _ _ _ _</a:t>
            </a:r>
            <a:r>
              <a:rPr kumimoji="0" lang="es-ES" sz="1100" b="1" i="0" u="none" strike="noStrike" cap="none" normalizeH="0" baseline="0" dirty="0" smtClean="0">
                <a:ln>
                  <a:noFill/>
                </a:ln>
                <a:solidFill>
                  <a:srgbClr val="000000"/>
                </a:solidFill>
                <a:effectLst/>
                <a:latin typeface="Antique Olive Compact" pitchFamily="34" charset="0"/>
                <a:ea typeface="Times New Roman" pitchFamily="18" charset="0"/>
                <a:cs typeface="Arial" pitchFamily="34" charset="0"/>
              </a:rPr>
              <a:t>:</a:t>
            </a:r>
            <a:endParaRPr kumimoji="0" lang="es-ES" sz="600" b="1" i="0" u="none" strike="noStrike" cap="none" normalizeH="0" baseline="0" dirty="0" smtClean="0">
              <a:ln>
                <a:noFill/>
              </a:ln>
              <a:solidFill>
                <a:schemeClr val="tx1"/>
              </a:solidFill>
              <a:effectLst/>
              <a:latin typeface="Antique Olive Compact"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 el </a:t>
            </a:r>
            <a:r>
              <a:rPr lang="es-ES" sz="1100" b="1" dirty="0" smtClean="0">
                <a:solidFill>
                  <a:srgbClr val="000000"/>
                </a:solidFill>
                <a:latin typeface="Antique Olive Compact" pitchFamily="34" charset="0"/>
                <a:ea typeface="Times New Roman" pitchFamily="18" charset="0"/>
                <a:cs typeface="Arial" pitchFamily="34" charset="0"/>
              </a:rPr>
              <a:t>_ _ _ _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Empieza diciendo: EL SEÑOR ESTÉ CON VOSOTROS.  </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en nombre de todo el pueblo santo, glorifica a Dios Padre y le da las gracias por toda la obra de Salvación o por algunos aspectos particulares, según la variante del día.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lang="es-ES" sz="1100" dirty="0" smtClean="0">
                <a:solidFill>
                  <a:srgbClr val="000000"/>
                </a:solidFill>
                <a:latin typeface="Antique Olive Compact" pitchFamily="34" charset="0"/>
                <a:ea typeface="Times New Roman" pitchFamily="18" charset="0"/>
                <a:cs typeface="Arial" pitchFamily="34" charset="0"/>
              </a:rPr>
              <a:t>_ _ _ _ _ _ _ _ _ _</a:t>
            </a:r>
            <a:r>
              <a:rPr kumimoji="0" lang="es-ES" sz="1100" b="1" i="0" u="sng"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s-ES" sz="600" b="1"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Nos unimos  con toda la asamblea aclamando a Dios tres veces </a:t>
            </a:r>
            <a:r>
              <a:rPr kumimoji="0" lang="es-ES" sz="11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SANTO</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rezando o cantando el _</a:t>
            </a:r>
            <a:r>
              <a:rPr kumimoji="0" lang="es-ES" sz="1100" b="0" i="0" u="none" strike="noStrike" cap="none" normalizeH="0" dirty="0" smtClean="0">
                <a:ln>
                  <a:noFill/>
                </a:ln>
                <a:solidFill>
                  <a:srgbClr val="000000"/>
                </a:solidFill>
                <a:effectLst/>
                <a:latin typeface="Arial" pitchFamily="34" charset="0"/>
                <a:ea typeface="Times New Roman" pitchFamily="18" charset="0"/>
                <a:cs typeface="Arial" pitchFamily="34" charset="0"/>
              </a:rPr>
              <a:t>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lang="es-ES" sz="1100" dirty="0" smtClean="0">
                <a:solidFill>
                  <a:srgbClr val="000000"/>
                </a:solidFill>
                <a:latin typeface="Antique Olive Compact" pitchFamily="34" charset="0"/>
                <a:ea typeface="Times New Roman" pitchFamily="18" charset="0"/>
                <a:cs typeface="Arial" pitchFamily="34" charset="0"/>
              </a:rPr>
              <a:t>_ _ _ _ _ _ _ _ _</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En la </a:t>
            </a: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_ _ _ _ _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la IGLESIA pide al Padre que envíe su Espíritu Santo, que es el que mantiene viva la Iglesia,  sobre el pan y el vino. ( Se hace el gesto de unir las manos sobre ellos).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algn="just" defTabSz="914400" eaLnBrk="0" fontAlgn="base" hangingPunct="0">
              <a:spcBef>
                <a:spcPct val="0"/>
              </a:spcBef>
              <a:spcAft>
                <a:spcPct val="0"/>
              </a:spcAft>
            </a:pPr>
            <a:r>
              <a:rPr lang="es-ES" sz="1100" dirty="0" smtClean="0">
                <a:solidFill>
                  <a:srgbClr val="000000"/>
                </a:solidFill>
                <a:latin typeface="Antique Olive Compact" pitchFamily="34" charset="0"/>
                <a:ea typeface="Times New Roman" pitchFamily="18" charset="0"/>
                <a:cs typeface="Arial" pitchFamily="34" charset="0"/>
              </a:rPr>
              <a:t>_ _ _ _ _ _ _ _ _</a:t>
            </a:r>
            <a:r>
              <a:rPr lang="es-ES" sz="1100" b="1" u="sng" dirty="0" smtClean="0">
                <a:solidFill>
                  <a:srgbClr val="000000"/>
                </a:solidFill>
                <a:latin typeface="Antique Olive Compact" pitchFamily="34" charset="0"/>
                <a:ea typeface="Times New Roman" pitchFamily="18" charset="0"/>
                <a:cs typeface="Arial" pitchFamily="34" charset="0"/>
              </a:rPr>
              <a:t>:</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Se relata a continuación lo que pasó en la Última Cena. Volvemos a vivir, repitiendo las mismas palabras de Cristo, lo mismo que hizo Jesús esa noche. Revivimos la Pasión, muerte y resurrección de Jesús. Es la </a:t>
            </a:r>
            <a:r>
              <a:rPr kumimoji="0" lang="es-ES" sz="1100" b="0"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CONSAGRACIÓN</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(Mc 14,22-25; 1ºCor 11,17-34; Mt 26,26-29).</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marR="0" lvl="0" algn="just" defTabSz="914400" eaLnBrk="0" fontAlgn="base" hangingPunct="0">
              <a:lnSpc>
                <a:spcPct val="100000"/>
              </a:lnSpc>
              <a:spcBef>
                <a:spcPct val="0"/>
              </a:spcBef>
              <a:spcAft>
                <a:spcPct val="0"/>
              </a:spcAft>
              <a:buClrTx/>
              <a:buSzTx/>
              <a:buFontTx/>
              <a:buNone/>
              <a:tabLst/>
            </a:pPr>
            <a:r>
              <a:rPr lang="es-ES" sz="1100" dirty="0" smtClean="0">
                <a:solidFill>
                  <a:srgbClr val="000000"/>
                </a:solidFill>
                <a:latin typeface="Antique Olive Compact" pitchFamily="34" charset="0"/>
                <a:ea typeface="Times New Roman" pitchFamily="18" charset="0"/>
                <a:cs typeface="Arial" pitchFamily="34" charset="0"/>
              </a:rPr>
              <a:t>_ _ _ _ _ _ _ _ _</a:t>
            </a:r>
            <a:r>
              <a:rPr lang="es-ES" sz="1100" b="1" u="sng" dirty="0" smtClean="0">
                <a:solidFill>
                  <a:srgbClr val="000000"/>
                </a:solidFill>
                <a:latin typeface="Antique Olive Compact" pitchFamily="34" charset="0"/>
                <a:ea typeface="Times New Roman" pitchFamily="18" charset="0"/>
                <a:cs typeface="Arial" pitchFamily="34" charset="0"/>
              </a:rPr>
              <a:t>:</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Iglesia realiza el memorial del mismo Cristo, recordando principalmente su Pasión, Resurrección y su Ascensión al Cielo.  </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algn="just" defTabSz="914400" eaLnBrk="0" fontAlgn="base" hangingPunct="0">
              <a:spcBef>
                <a:spcPct val="0"/>
              </a:spcBef>
              <a:spcAft>
                <a:spcPct val="0"/>
              </a:spcAft>
            </a:pPr>
            <a:r>
              <a:rPr lang="es-ES" sz="1100" dirty="0" smtClean="0">
                <a:solidFill>
                  <a:srgbClr val="000000"/>
                </a:solidFill>
                <a:latin typeface="Antique Olive Compact" pitchFamily="34" charset="0"/>
                <a:ea typeface="Times New Roman" pitchFamily="18" charset="0"/>
                <a:cs typeface="Arial" pitchFamily="34" charset="0"/>
              </a:rPr>
              <a:t>_ _ _ _ _ _ _ _</a:t>
            </a:r>
            <a:r>
              <a:rPr lang="es-ES" sz="1100" b="1" u="sng" dirty="0" smtClean="0">
                <a:solidFill>
                  <a:srgbClr val="000000"/>
                </a:solidFill>
                <a:latin typeface="Antique Olive Compact" pitchFamily="34" charset="0"/>
                <a:ea typeface="Times New Roman" pitchFamily="18" charset="0"/>
                <a:cs typeface="Arial" pitchFamily="34" charset="0"/>
              </a:rPr>
              <a:t>:</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Iglesia ofrece al Padre en el Espíritu Santo la Víctima Inmaculada.</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La Iglesia quiere, además,  que los fieles se ofrezcan a sí mismos, y que de día a día perfeccionen, con la mediación de Cristo, la unidad con Dios y entre sí, para que finalmente, Dios lo sea todo en todos.</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marR="0" lvl="0" algn="just" defTabSz="914400" eaLnBrk="0" fontAlgn="base" hangingPunct="0">
              <a:lnSpc>
                <a:spcPct val="100000"/>
              </a:lnSpc>
              <a:spcBef>
                <a:spcPct val="0"/>
              </a:spcBef>
              <a:spcAft>
                <a:spcPct val="0"/>
              </a:spcAft>
              <a:buClrTx/>
              <a:buSzTx/>
              <a:buFontTx/>
              <a:buNone/>
              <a:tabLst/>
            </a:pPr>
            <a:r>
              <a:rPr lang="es-ES" sz="1100" dirty="0" smtClean="0">
                <a:solidFill>
                  <a:srgbClr val="000000"/>
                </a:solidFill>
                <a:latin typeface="Antique Olive Compact" pitchFamily="34" charset="0"/>
                <a:ea typeface="Times New Roman" pitchFamily="18" charset="0"/>
                <a:cs typeface="Arial" pitchFamily="34" charset="0"/>
              </a:rPr>
              <a:t>_ _ _ _ _ _ _ _ _ _ _ _ _</a:t>
            </a:r>
            <a:r>
              <a:rPr lang="es-ES" sz="1100" b="1" u="sng" dirty="0" smtClean="0">
                <a:solidFill>
                  <a:srgbClr val="000000"/>
                </a:solidFill>
                <a:latin typeface="Antique Olive Compact" pitchFamily="34" charset="0"/>
                <a:ea typeface="Times New Roman" pitchFamily="18" charset="0"/>
                <a:cs typeface="Arial" pitchFamily="34" charset="0"/>
              </a:rPr>
              <a:t>:</a:t>
            </a: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continuación en las intercesiones, se da a entender que la Eucaristía se </a:t>
            </a:r>
            <a:r>
              <a:rPr kumimoji="0" lang="es-ES" sz="11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ccelebra</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en comunión con toda la Iglesia, celeste y terrena, y que la oblación se hace por ella y por todos sus miembros, vivos y difuntos, miembros que han sido llamados a participar de la salvación y redención adquiridas por el Cuerpo y Sangre de Cristo.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 sacerdote va pidiendo por toda la Iglesia del cielo y de la tierra. En comunión con los pastores de la Iglesia, el Papa, el Obispo de la diócesis y todos los Obispos de todo el mundo.</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lang="es-ES" sz="1100" dirty="0" smtClean="0">
                <a:solidFill>
                  <a:srgbClr val="000000"/>
                </a:solidFill>
                <a:latin typeface="Antique Olive Compact" pitchFamily="34" charset="0"/>
                <a:ea typeface="Times New Roman" pitchFamily="18" charset="0"/>
                <a:cs typeface="Arial" pitchFamily="34" charset="0"/>
              </a:rPr>
              <a:t>_ _ _ _ _ _ _ _ _    _ _ _ _ _</a:t>
            </a:r>
            <a:r>
              <a:rPr lang="es-ES" sz="1100" b="1" u="sng" dirty="0" smtClean="0">
                <a:solidFill>
                  <a:srgbClr val="000000"/>
                </a:solidFill>
                <a:latin typeface="Antique Olive Compact" pitchFamily="34" charset="0"/>
                <a:ea typeface="Times New Roman" pitchFamily="18" charset="0"/>
                <a:cs typeface="Arial" pitchFamily="34" charset="0"/>
              </a:rPr>
              <a:t>:</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a:p>
            <a:pPr lvl="0" algn="just" defTabSz="914400" eaLnBrk="0" fontAlgn="base" hangingPunct="0">
              <a:spcBef>
                <a:spcPct val="0"/>
              </a:spcBef>
              <a:spcAft>
                <a:spcPct val="0"/>
              </a:spcAft>
            </a:pP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Al final, en la </a:t>
            </a:r>
            <a:r>
              <a:rPr lang="es-ES" sz="1100" i="1" dirty="0" smtClean="0">
                <a:solidFill>
                  <a:srgbClr val="000000"/>
                </a:solidFill>
                <a:latin typeface="Arial" pitchFamily="34" charset="0"/>
                <a:ea typeface="Times New Roman" pitchFamily="18" charset="0"/>
                <a:cs typeface="Arial" pitchFamily="34" charset="0"/>
              </a:rPr>
              <a:t>_ _ _ _ _ _ _ _ _</a:t>
            </a:r>
            <a:r>
              <a:rPr kumimoji="0" lang="es-ES"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nos unimos firmemente a todo lo que ha sucedido. La fuerza de esta oración está en el AMEN final, con el que decimos que realmente no nos cabe duda que Cristo está ahí.</a:t>
            </a:r>
            <a:endParaRPr kumimoji="0" lang="es-ES" sz="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2691</Words>
  <Application>Microsoft Office PowerPoint</Application>
  <PresentationFormat>A4 (210 x 297 mm)</PresentationFormat>
  <Paragraphs>557</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Propietario</dc:creator>
  <cp:lastModifiedBy>Propietario</cp:lastModifiedBy>
  <cp:revision>22</cp:revision>
  <dcterms:created xsi:type="dcterms:W3CDTF">2012-08-21T09:41:48Z</dcterms:created>
  <dcterms:modified xsi:type="dcterms:W3CDTF">2012-08-21T13:05:26Z</dcterms:modified>
</cp:coreProperties>
</file>